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9" r:id="rId25"/>
    <p:sldId id="310" r:id="rId26"/>
    <p:sldId id="311" r:id="rId27"/>
    <p:sldId id="312" r:id="rId28"/>
    <p:sldId id="313" r:id="rId29"/>
    <p:sldId id="315" r:id="rId30"/>
    <p:sldId id="316" r:id="rId31"/>
    <p:sldId id="317" r:id="rId32"/>
    <p:sldId id="318" r:id="rId33"/>
    <p:sldId id="31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C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09146-2C89-1A4D-BB11-6ECAE32C91E2}" v="1" dt="2023-06-27T19:45:07.2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46"/>
    <p:restoredTop sz="95493"/>
  </p:normalViewPr>
  <p:slideViewPr>
    <p:cSldViewPr snapToGrid="0" snapToObjects="1">
      <p:cViewPr varScale="1">
        <p:scale>
          <a:sx n="86" d="100"/>
          <a:sy n="86" d="100"/>
        </p:scale>
        <p:origin x="216" y="7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2192"/>
    </p:cViewPr>
  </p:sorterViewPr>
  <p:notesViewPr>
    <p:cSldViewPr snapToGrid="0" snapToObjects="1">
      <p:cViewPr varScale="1">
        <p:scale>
          <a:sx n="89" d="100"/>
          <a:sy n="89" d="100"/>
        </p:scale>
        <p:origin x="384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66BE25-D28B-481C-AE46-4D53C5B2ED6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724100-A09E-44E1-A76F-2B513D216533}">
      <dgm:prSet phldrT="[Text]" custT="1"/>
      <dgm:spPr/>
      <dgm:t>
        <a:bodyPr/>
        <a:lstStyle/>
        <a:p>
          <a:pPr>
            <a:buNone/>
          </a:pPr>
          <a:r>
            <a:rPr lang="en-US" sz="2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Reputation</a:t>
          </a:r>
        </a:p>
      </dgm:t>
    </dgm:pt>
    <dgm:pt modelId="{8A684BDD-6836-425D-B676-BB346633CAB9}" type="parTrans" cxnId="{B7861980-6ADC-40D5-8260-A1EC02FA5722}">
      <dgm:prSet/>
      <dgm:spPr/>
      <dgm:t>
        <a:bodyPr/>
        <a:lstStyle/>
        <a:p>
          <a:endParaRPr lang="en-US" sz="2000"/>
        </a:p>
      </dgm:t>
    </dgm:pt>
    <dgm:pt modelId="{3961B90F-3EAE-4543-9F2A-280CFDB60678}" type="sibTrans" cxnId="{B7861980-6ADC-40D5-8260-A1EC02FA5722}">
      <dgm:prSet/>
      <dgm:spPr/>
      <dgm:t>
        <a:bodyPr/>
        <a:lstStyle/>
        <a:p>
          <a:endParaRPr lang="en-US" sz="2000"/>
        </a:p>
      </dgm:t>
    </dgm:pt>
    <dgm:pt modelId="{0FCF7011-D2AA-4763-B5EF-7E70FA4718C2}">
      <dgm:prSet phldrT="[Text]" custT="1"/>
      <dgm:spPr/>
      <dgm:t>
        <a:bodyPr/>
        <a:lstStyle/>
        <a:p>
          <a:pPr>
            <a:buFontTx/>
            <a:buNone/>
          </a:pPr>
          <a:r>
            <a:rPr lang="en-US" sz="1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50 years of client focused event insight to drive attendee ROI</a:t>
          </a:r>
        </a:p>
      </dgm:t>
    </dgm:pt>
    <dgm:pt modelId="{DF134EF3-EF3E-4D14-B2A4-42BEC678D3C1}" type="parTrans" cxnId="{4BCB7AA1-1D48-4545-BB56-6D44625AE060}">
      <dgm:prSet/>
      <dgm:spPr/>
      <dgm:t>
        <a:bodyPr/>
        <a:lstStyle/>
        <a:p>
          <a:endParaRPr lang="en-US" sz="2000"/>
        </a:p>
      </dgm:t>
    </dgm:pt>
    <dgm:pt modelId="{BB58F016-D6EC-4764-BF15-2EE6578A0314}" type="sibTrans" cxnId="{4BCB7AA1-1D48-4545-BB56-6D44625AE060}">
      <dgm:prSet/>
      <dgm:spPr/>
      <dgm:t>
        <a:bodyPr/>
        <a:lstStyle/>
        <a:p>
          <a:endParaRPr lang="en-US" sz="2000"/>
        </a:p>
      </dgm:t>
    </dgm:pt>
    <dgm:pt modelId="{B4E90ED9-F76F-46A3-B55D-11FDAF111D3A}">
      <dgm:prSet phldrT="[Text]" custT="1"/>
      <dgm:spPr/>
      <dgm:t>
        <a:bodyPr/>
        <a:lstStyle/>
        <a:p>
          <a:pPr>
            <a:buNone/>
          </a:pPr>
          <a:r>
            <a:rPr lang="en-US" sz="2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Technology</a:t>
          </a:r>
        </a:p>
      </dgm:t>
    </dgm:pt>
    <dgm:pt modelId="{318B2940-D238-4248-AD7A-D786A8680BE8}" type="parTrans" cxnId="{A9DB6C27-D396-4C7D-A496-A3CA83A99F25}">
      <dgm:prSet/>
      <dgm:spPr/>
      <dgm:t>
        <a:bodyPr/>
        <a:lstStyle/>
        <a:p>
          <a:endParaRPr lang="en-US" sz="2000"/>
        </a:p>
      </dgm:t>
    </dgm:pt>
    <dgm:pt modelId="{554AB455-9962-4645-B387-3348D70B2D17}" type="sibTrans" cxnId="{A9DB6C27-D396-4C7D-A496-A3CA83A99F25}">
      <dgm:prSet/>
      <dgm:spPr/>
      <dgm:t>
        <a:bodyPr/>
        <a:lstStyle/>
        <a:p>
          <a:endParaRPr lang="en-US" sz="2000"/>
        </a:p>
      </dgm:t>
    </dgm:pt>
    <dgm:pt modelId="{982215B6-82D4-44B7-AE5D-C78FC0ED2D52}">
      <dgm:prSet phldrT="[Text]" custT="1"/>
      <dgm:spPr/>
      <dgm:t>
        <a:bodyPr/>
        <a:lstStyle/>
        <a:p>
          <a:pPr>
            <a:buNone/>
          </a:pPr>
          <a:r>
            <a:rPr lang="en-US" sz="1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Vast knowledge and experience</a:t>
          </a:r>
        </a:p>
      </dgm:t>
    </dgm:pt>
    <dgm:pt modelId="{7966375B-2B52-4863-8544-3A934F676561}" type="parTrans" cxnId="{E5CFB4D3-E29F-44B5-BA74-07E20D425EDA}">
      <dgm:prSet/>
      <dgm:spPr/>
      <dgm:t>
        <a:bodyPr/>
        <a:lstStyle/>
        <a:p>
          <a:endParaRPr lang="en-US" sz="2000"/>
        </a:p>
      </dgm:t>
    </dgm:pt>
    <dgm:pt modelId="{D1C4F26B-ACEC-4A7B-8D16-4F728D3E6333}" type="sibTrans" cxnId="{E5CFB4D3-E29F-44B5-BA74-07E20D425EDA}">
      <dgm:prSet/>
      <dgm:spPr/>
      <dgm:t>
        <a:bodyPr/>
        <a:lstStyle/>
        <a:p>
          <a:endParaRPr lang="en-US" sz="2000"/>
        </a:p>
      </dgm:t>
    </dgm:pt>
    <dgm:pt modelId="{ADFFFA05-E0EE-4121-A815-849B5341E409}">
      <dgm:prSet phldrT="[Text]" custT="1"/>
      <dgm:spPr/>
      <dgm:t>
        <a:bodyPr/>
        <a:lstStyle/>
        <a:p>
          <a:pPr>
            <a:buNone/>
          </a:pPr>
          <a:r>
            <a:rPr lang="en-US" sz="2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Innovation</a:t>
          </a:r>
        </a:p>
      </dgm:t>
    </dgm:pt>
    <dgm:pt modelId="{24262106-ED48-4DC8-AFC9-8FC462C60044}" type="parTrans" cxnId="{3B3BB0F4-158D-412E-BEBC-4A5A6CB22A7B}">
      <dgm:prSet/>
      <dgm:spPr/>
      <dgm:t>
        <a:bodyPr/>
        <a:lstStyle/>
        <a:p>
          <a:endParaRPr lang="en-US" sz="2000"/>
        </a:p>
      </dgm:t>
    </dgm:pt>
    <dgm:pt modelId="{F2359C64-907B-4424-AAC7-42F1F630C9B5}" type="sibTrans" cxnId="{3B3BB0F4-158D-412E-BEBC-4A5A6CB22A7B}">
      <dgm:prSet/>
      <dgm:spPr/>
      <dgm:t>
        <a:bodyPr/>
        <a:lstStyle/>
        <a:p>
          <a:endParaRPr lang="en-US" sz="2000"/>
        </a:p>
      </dgm:t>
    </dgm:pt>
    <dgm:pt modelId="{36193280-D465-42F7-8C4E-D56D66040F4B}">
      <dgm:prSet phldrT="[Text]" custT="1"/>
      <dgm:spPr/>
      <dgm:t>
        <a:bodyPr/>
        <a:lstStyle/>
        <a:p>
          <a:pPr>
            <a:buFontTx/>
            <a:buNone/>
          </a:pPr>
          <a:r>
            <a:rPr lang="en-US" sz="1800" b="0" i="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Production support and creative enhancements that maximize the attendee experience</a:t>
          </a:r>
        </a:p>
      </dgm:t>
    </dgm:pt>
    <dgm:pt modelId="{18E055F0-E776-412B-96B2-0A51138044F3}" type="parTrans" cxnId="{BD9360D8-39F9-49AF-BED3-992D1D3085AD}">
      <dgm:prSet/>
      <dgm:spPr/>
      <dgm:t>
        <a:bodyPr/>
        <a:lstStyle/>
        <a:p>
          <a:endParaRPr lang="en-US" sz="2000"/>
        </a:p>
      </dgm:t>
    </dgm:pt>
    <dgm:pt modelId="{86D149DD-147F-4019-8E77-F0C620EEEF13}" type="sibTrans" cxnId="{BD9360D8-39F9-49AF-BED3-992D1D3085AD}">
      <dgm:prSet/>
      <dgm:spPr/>
      <dgm:t>
        <a:bodyPr/>
        <a:lstStyle/>
        <a:p>
          <a:endParaRPr lang="en-US" sz="2000"/>
        </a:p>
      </dgm:t>
    </dgm:pt>
    <dgm:pt modelId="{456A257A-3EE8-48CD-A342-4845667EC039}" type="pres">
      <dgm:prSet presAssocID="{2B66BE25-D28B-481C-AE46-4D53C5B2ED6C}" presName="linear" presStyleCnt="0">
        <dgm:presLayoutVars>
          <dgm:dir/>
          <dgm:animLvl val="lvl"/>
          <dgm:resizeHandles val="exact"/>
        </dgm:presLayoutVars>
      </dgm:prSet>
      <dgm:spPr/>
    </dgm:pt>
    <dgm:pt modelId="{4A3BDEB9-85A7-41E2-9953-F0C7E1340117}" type="pres">
      <dgm:prSet presAssocID="{00724100-A09E-44E1-A76F-2B513D216533}" presName="parentLin" presStyleCnt="0"/>
      <dgm:spPr/>
    </dgm:pt>
    <dgm:pt modelId="{18611802-A292-4B52-AA3A-612813229EBB}" type="pres">
      <dgm:prSet presAssocID="{00724100-A09E-44E1-A76F-2B513D216533}" presName="parentLeftMargin" presStyleLbl="node1" presStyleIdx="0" presStyleCnt="3"/>
      <dgm:spPr/>
    </dgm:pt>
    <dgm:pt modelId="{D274F8AE-09A5-4900-A634-F21858B99CC5}" type="pres">
      <dgm:prSet presAssocID="{00724100-A09E-44E1-A76F-2B513D21653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526D70C-2836-44B6-A5A7-D739986F7AD8}" type="pres">
      <dgm:prSet presAssocID="{00724100-A09E-44E1-A76F-2B513D216533}" presName="negativeSpace" presStyleCnt="0"/>
      <dgm:spPr/>
    </dgm:pt>
    <dgm:pt modelId="{1A76E301-038A-48B7-BEE5-3C051D221006}" type="pres">
      <dgm:prSet presAssocID="{00724100-A09E-44E1-A76F-2B513D216533}" presName="childText" presStyleLbl="conFgAcc1" presStyleIdx="0" presStyleCnt="3">
        <dgm:presLayoutVars>
          <dgm:bulletEnabled val="1"/>
        </dgm:presLayoutVars>
      </dgm:prSet>
      <dgm:spPr/>
    </dgm:pt>
    <dgm:pt modelId="{60F5CFA1-B929-4290-9F38-C24F2806163D}" type="pres">
      <dgm:prSet presAssocID="{3961B90F-3EAE-4543-9F2A-280CFDB60678}" presName="spaceBetweenRectangles" presStyleCnt="0"/>
      <dgm:spPr/>
    </dgm:pt>
    <dgm:pt modelId="{9285A49C-4A81-40FD-9071-9206213E0D0A}" type="pres">
      <dgm:prSet presAssocID="{B4E90ED9-F76F-46A3-B55D-11FDAF111D3A}" presName="parentLin" presStyleCnt="0"/>
      <dgm:spPr/>
    </dgm:pt>
    <dgm:pt modelId="{46F512D3-17E5-45E2-A04F-7FB9AD0D7D7B}" type="pres">
      <dgm:prSet presAssocID="{B4E90ED9-F76F-46A3-B55D-11FDAF111D3A}" presName="parentLeftMargin" presStyleLbl="node1" presStyleIdx="0" presStyleCnt="3"/>
      <dgm:spPr/>
    </dgm:pt>
    <dgm:pt modelId="{EFA2FDBD-CB35-416C-8F51-936E46024677}" type="pres">
      <dgm:prSet presAssocID="{B4E90ED9-F76F-46A3-B55D-11FDAF111D3A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E44941B-46A6-4189-B442-B979B1364740}" type="pres">
      <dgm:prSet presAssocID="{B4E90ED9-F76F-46A3-B55D-11FDAF111D3A}" presName="negativeSpace" presStyleCnt="0"/>
      <dgm:spPr/>
    </dgm:pt>
    <dgm:pt modelId="{701A9096-67BE-45B4-8CB9-63BA3042E1CD}" type="pres">
      <dgm:prSet presAssocID="{B4E90ED9-F76F-46A3-B55D-11FDAF111D3A}" presName="childText" presStyleLbl="conFgAcc1" presStyleIdx="1" presStyleCnt="3">
        <dgm:presLayoutVars>
          <dgm:bulletEnabled val="1"/>
        </dgm:presLayoutVars>
      </dgm:prSet>
      <dgm:spPr/>
    </dgm:pt>
    <dgm:pt modelId="{92BFE81A-5EA3-41A6-88AE-C1B7478CCCD1}" type="pres">
      <dgm:prSet presAssocID="{554AB455-9962-4645-B387-3348D70B2D17}" presName="spaceBetweenRectangles" presStyleCnt="0"/>
      <dgm:spPr/>
    </dgm:pt>
    <dgm:pt modelId="{53CA8238-71A4-438D-BC8F-4B489B06139E}" type="pres">
      <dgm:prSet presAssocID="{ADFFFA05-E0EE-4121-A815-849B5341E409}" presName="parentLin" presStyleCnt="0"/>
      <dgm:spPr/>
    </dgm:pt>
    <dgm:pt modelId="{AB35DEC0-BB3B-4648-B815-A2A006BBB508}" type="pres">
      <dgm:prSet presAssocID="{ADFFFA05-E0EE-4121-A815-849B5341E409}" presName="parentLeftMargin" presStyleLbl="node1" presStyleIdx="1" presStyleCnt="3"/>
      <dgm:spPr/>
    </dgm:pt>
    <dgm:pt modelId="{DCCA4995-9D7E-4BCF-BC17-FFDE31B2AB3B}" type="pres">
      <dgm:prSet presAssocID="{ADFFFA05-E0EE-4121-A815-849B5341E409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F88579C-483F-4764-A0B2-8D747E73E467}" type="pres">
      <dgm:prSet presAssocID="{ADFFFA05-E0EE-4121-A815-849B5341E409}" presName="negativeSpace" presStyleCnt="0"/>
      <dgm:spPr/>
    </dgm:pt>
    <dgm:pt modelId="{61CE4898-55F4-4C1C-B54F-3C199434C594}" type="pres">
      <dgm:prSet presAssocID="{ADFFFA05-E0EE-4121-A815-849B5341E40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7C18B01-72B3-44C1-B0F6-F6F11A566CCA}" type="presOf" srcId="{00724100-A09E-44E1-A76F-2B513D216533}" destId="{D274F8AE-09A5-4900-A634-F21858B99CC5}" srcOrd="1" destOrd="0" presId="urn:microsoft.com/office/officeart/2005/8/layout/list1"/>
    <dgm:cxn modelId="{A3C0E106-E9CF-4630-9648-AFF1867F7D2C}" type="presOf" srcId="{ADFFFA05-E0EE-4121-A815-849B5341E409}" destId="{DCCA4995-9D7E-4BCF-BC17-FFDE31B2AB3B}" srcOrd="1" destOrd="0" presId="urn:microsoft.com/office/officeart/2005/8/layout/list1"/>
    <dgm:cxn modelId="{A9DB6C27-D396-4C7D-A496-A3CA83A99F25}" srcId="{2B66BE25-D28B-481C-AE46-4D53C5B2ED6C}" destId="{B4E90ED9-F76F-46A3-B55D-11FDAF111D3A}" srcOrd="1" destOrd="0" parTransId="{318B2940-D238-4248-AD7A-D786A8680BE8}" sibTransId="{554AB455-9962-4645-B387-3348D70B2D17}"/>
    <dgm:cxn modelId="{631B5C30-EEF5-44E1-B1B6-3028A98546B2}" type="presOf" srcId="{36193280-D465-42F7-8C4E-D56D66040F4B}" destId="{61CE4898-55F4-4C1C-B54F-3C199434C594}" srcOrd="0" destOrd="0" presId="urn:microsoft.com/office/officeart/2005/8/layout/list1"/>
    <dgm:cxn modelId="{38142650-3FE4-4842-B370-AA3E7A5595BD}" type="presOf" srcId="{B4E90ED9-F76F-46A3-B55D-11FDAF111D3A}" destId="{46F512D3-17E5-45E2-A04F-7FB9AD0D7D7B}" srcOrd="0" destOrd="0" presId="urn:microsoft.com/office/officeart/2005/8/layout/list1"/>
    <dgm:cxn modelId="{B7861980-6ADC-40D5-8260-A1EC02FA5722}" srcId="{2B66BE25-D28B-481C-AE46-4D53C5B2ED6C}" destId="{00724100-A09E-44E1-A76F-2B513D216533}" srcOrd="0" destOrd="0" parTransId="{8A684BDD-6836-425D-B676-BB346633CAB9}" sibTransId="{3961B90F-3EAE-4543-9F2A-280CFDB60678}"/>
    <dgm:cxn modelId="{06CCEB9F-1616-48DC-80BA-68307799E4F7}" type="presOf" srcId="{0FCF7011-D2AA-4763-B5EF-7E70FA4718C2}" destId="{1A76E301-038A-48B7-BEE5-3C051D221006}" srcOrd="0" destOrd="0" presId="urn:microsoft.com/office/officeart/2005/8/layout/list1"/>
    <dgm:cxn modelId="{4BCB7AA1-1D48-4545-BB56-6D44625AE060}" srcId="{00724100-A09E-44E1-A76F-2B513D216533}" destId="{0FCF7011-D2AA-4763-B5EF-7E70FA4718C2}" srcOrd="0" destOrd="0" parTransId="{DF134EF3-EF3E-4D14-B2A4-42BEC678D3C1}" sibTransId="{BB58F016-D6EC-4764-BF15-2EE6578A0314}"/>
    <dgm:cxn modelId="{B487FDD0-A272-42B0-9820-A9947F094525}" type="presOf" srcId="{00724100-A09E-44E1-A76F-2B513D216533}" destId="{18611802-A292-4B52-AA3A-612813229EBB}" srcOrd="0" destOrd="0" presId="urn:microsoft.com/office/officeart/2005/8/layout/list1"/>
    <dgm:cxn modelId="{E5CFB4D3-E29F-44B5-BA74-07E20D425EDA}" srcId="{B4E90ED9-F76F-46A3-B55D-11FDAF111D3A}" destId="{982215B6-82D4-44B7-AE5D-C78FC0ED2D52}" srcOrd="0" destOrd="0" parTransId="{7966375B-2B52-4863-8544-3A934F676561}" sibTransId="{D1C4F26B-ACEC-4A7B-8D16-4F728D3E6333}"/>
    <dgm:cxn modelId="{2C9C8AD4-ED4C-47E2-8133-385B27745F82}" type="presOf" srcId="{2B66BE25-D28B-481C-AE46-4D53C5B2ED6C}" destId="{456A257A-3EE8-48CD-A342-4845667EC039}" srcOrd="0" destOrd="0" presId="urn:microsoft.com/office/officeart/2005/8/layout/list1"/>
    <dgm:cxn modelId="{B8A90AD6-8762-4781-A100-7ECE7A2B9116}" type="presOf" srcId="{ADFFFA05-E0EE-4121-A815-849B5341E409}" destId="{AB35DEC0-BB3B-4648-B815-A2A006BBB508}" srcOrd="0" destOrd="0" presId="urn:microsoft.com/office/officeart/2005/8/layout/list1"/>
    <dgm:cxn modelId="{007EF7D7-3468-4659-849A-1253912AAAF6}" type="presOf" srcId="{B4E90ED9-F76F-46A3-B55D-11FDAF111D3A}" destId="{EFA2FDBD-CB35-416C-8F51-936E46024677}" srcOrd="1" destOrd="0" presId="urn:microsoft.com/office/officeart/2005/8/layout/list1"/>
    <dgm:cxn modelId="{BD9360D8-39F9-49AF-BED3-992D1D3085AD}" srcId="{ADFFFA05-E0EE-4121-A815-849B5341E409}" destId="{36193280-D465-42F7-8C4E-D56D66040F4B}" srcOrd="0" destOrd="0" parTransId="{18E055F0-E776-412B-96B2-0A51138044F3}" sibTransId="{86D149DD-147F-4019-8E77-F0C620EEEF13}"/>
    <dgm:cxn modelId="{3B3BB0F4-158D-412E-BEBC-4A5A6CB22A7B}" srcId="{2B66BE25-D28B-481C-AE46-4D53C5B2ED6C}" destId="{ADFFFA05-E0EE-4121-A815-849B5341E409}" srcOrd="2" destOrd="0" parTransId="{24262106-ED48-4DC8-AFC9-8FC462C60044}" sibTransId="{F2359C64-907B-4424-AAC7-42F1F630C9B5}"/>
    <dgm:cxn modelId="{DC6CEEF4-377E-4EB4-A09F-949D0B6F1D9F}" type="presOf" srcId="{982215B6-82D4-44B7-AE5D-C78FC0ED2D52}" destId="{701A9096-67BE-45B4-8CB9-63BA3042E1CD}" srcOrd="0" destOrd="0" presId="urn:microsoft.com/office/officeart/2005/8/layout/list1"/>
    <dgm:cxn modelId="{E0DF665E-9F92-4CF0-A5A0-231C314ABA50}" type="presParOf" srcId="{456A257A-3EE8-48CD-A342-4845667EC039}" destId="{4A3BDEB9-85A7-41E2-9953-F0C7E1340117}" srcOrd="0" destOrd="0" presId="urn:microsoft.com/office/officeart/2005/8/layout/list1"/>
    <dgm:cxn modelId="{49F37B72-DC7B-411F-8F0E-1C9E2FA0F168}" type="presParOf" srcId="{4A3BDEB9-85A7-41E2-9953-F0C7E1340117}" destId="{18611802-A292-4B52-AA3A-612813229EBB}" srcOrd="0" destOrd="0" presId="urn:microsoft.com/office/officeart/2005/8/layout/list1"/>
    <dgm:cxn modelId="{A741A2CA-37FE-4182-B208-2EC3F9275AB8}" type="presParOf" srcId="{4A3BDEB9-85A7-41E2-9953-F0C7E1340117}" destId="{D274F8AE-09A5-4900-A634-F21858B99CC5}" srcOrd="1" destOrd="0" presId="urn:microsoft.com/office/officeart/2005/8/layout/list1"/>
    <dgm:cxn modelId="{8A8D44C3-D5E1-4719-803D-D9AE889877B1}" type="presParOf" srcId="{456A257A-3EE8-48CD-A342-4845667EC039}" destId="{D526D70C-2836-44B6-A5A7-D739986F7AD8}" srcOrd="1" destOrd="0" presId="urn:microsoft.com/office/officeart/2005/8/layout/list1"/>
    <dgm:cxn modelId="{811EE2CA-2553-4D00-A482-0697EE7E9AD4}" type="presParOf" srcId="{456A257A-3EE8-48CD-A342-4845667EC039}" destId="{1A76E301-038A-48B7-BEE5-3C051D221006}" srcOrd="2" destOrd="0" presId="urn:microsoft.com/office/officeart/2005/8/layout/list1"/>
    <dgm:cxn modelId="{7A92326E-3A2F-49E9-844C-BD1E0E606BEF}" type="presParOf" srcId="{456A257A-3EE8-48CD-A342-4845667EC039}" destId="{60F5CFA1-B929-4290-9F38-C24F2806163D}" srcOrd="3" destOrd="0" presId="urn:microsoft.com/office/officeart/2005/8/layout/list1"/>
    <dgm:cxn modelId="{B5432180-DE55-4B40-8E94-7A81E14562C2}" type="presParOf" srcId="{456A257A-3EE8-48CD-A342-4845667EC039}" destId="{9285A49C-4A81-40FD-9071-9206213E0D0A}" srcOrd="4" destOrd="0" presId="urn:microsoft.com/office/officeart/2005/8/layout/list1"/>
    <dgm:cxn modelId="{B3C0AD33-C81A-4165-87B5-074DD57790D1}" type="presParOf" srcId="{9285A49C-4A81-40FD-9071-9206213E0D0A}" destId="{46F512D3-17E5-45E2-A04F-7FB9AD0D7D7B}" srcOrd="0" destOrd="0" presId="urn:microsoft.com/office/officeart/2005/8/layout/list1"/>
    <dgm:cxn modelId="{B3617913-F89F-476C-9096-ECB0DEE94F89}" type="presParOf" srcId="{9285A49C-4A81-40FD-9071-9206213E0D0A}" destId="{EFA2FDBD-CB35-416C-8F51-936E46024677}" srcOrd="1" destOrd="0" presId="urn:microsoft.com/office/officeart/2005/8/layout/list1"/>
    <dgm:cxn modelId="{F88A2176-B03B-4515-B924-1DF717B33D6E}" type="presParOf" srcId="{456A257A-3EE8-48CD-A342-4845667EC039}" destId="{6E44941B-46A6-4189-B442-B979B1364740}" srcOrd="5" destOrd="0" presId="urn:microsoft.com/office/officeart/2005/8/layout/list1"/>
    <dgm:cxn modelId="{0003A371-4B0F-4319-BA4C-77DA433B7BE1}" type="presParOf" srcId="{456A257A-3EE8-48CD-A342-4845667EC039}" destId="{701A9096-67BE-45B4-8CB9-63BA3042E1CD}" srcOrd="6" destOrd="0" presId="urn:microsoft.com/office/officeart/2005/8/layout/list1"/>
    <dgm:cxn modelId="{FF9A0DFD-C2DE-4E9F-AA4A-7C26DE617E4E}" type="presParOf" srcId="{456A257A-3EE8-48CD-A342-4845667EC039}" destId="{92BFE81A-5EA3-41A6-88AE-C1B7478CCCD1}" srcOrd="7" destOrd="0" presId="urn:microsoft.com/office/officeart/2005/8/layout/list1"/>
    <dgm:cxn modelId="{0E3FC32A-638D-44A7-887E-6D979BB5F3B6}" type="presParOf" srcId="{456A257A-3EE8-48CD-A342-4845667EC039}" destId="{53CA8238-71A4-438D-BC8F-4B489B06139E}" srcOrd="8" destOrd="0" presId="urn:microsoft.com/office/officeart/2005/8/layout/list1"/>
    <dgm:cxn modelId="{07B1C415-46BE-4783-AC5C-CE61206A3D6B}" type="presParOf" srcId="{53CA8238-71A4-438D-BC8F-4B489B06139E}" destId="{AB35DEC0-BB3B-4648-B815-A2A006BBB508}" srcOrd="0" destOrd="0" presId="urn:microsoft.com/office/officeart/2005/8/layout/list1"/>
    <dgm:cxn modelId="{E2FF278B-A2C9-41A1-8D80-F091F14D3F49}" type="presParOf" srcId="{53CA8238-71A4-438D-BC8F-4B489B06139E}" destId="{DCCA4995-9D7E-4BCF-BC17-FFDE31B2AB3B}" srcOrd="1" destOrd="0" presId="urn:microsoft.com/office/officeart/2005/8/layout/list1"/>
    <dgm:cxn modelId="{F0CAB05C-EAA1-4772-ADD9-8A13827501BC}" type="presParOf" srcId="{456A257A-3EE8-48CD-A342-4845667EC039}" destId="{4F88579C-483F-4764-A0B2-8D747E73E467}" srcOrd="9" destOrd="0" presId="urn:microsoft.com/office/officeart/2005/8/layout/list1"/>
    <dgm:cxn modelId="{63435BD3-E8F7-4926-9D5C-5B880E9291E4}" type="presParOf" srcId="{456A257A-3EE8-48CD-A342-4845667EC039}" destId="{61CE4898-55F4-4C1C-B54F-3C199434C59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EEE920-2574-4079-AEBF-6EE70B0A6104}" type="doc">
      <dgm:prSet loTypeId="urn:microsoft.com/office/officeart/2005/8/layout/cycle4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9011F7-8CB1-4826-9447-8ECB3C6994D7}">
      <dgm:prSet phldrT="[Text]"/>
      <dgm:spPr>
        <a:gradFill flip="none" rotWithShape="1">
          <a:gsLst>
            <a:gs pos="0">
              <a:schemeClr val="bg1"/>
            </a:gs>
            <a:gs pos="80000">
              <a:schemeClr val="accent3"/>
            </a:gs>
          </a:gsLst>
          <a:lin ang="0" scaled="0"/>
          <a:tileRect/>
        </a:gradFill>
      </dgm:spPr>
      <dgm:t>
        <a:bodyPr/>
        <a:lstStyle/>
        <a:p>
          <a:endParaRPr lang="en-US" dirty="0"/>
        </a:p>
      </dgm:t>
    </dgm:pt>
    <dgm:pt modelId="{E13FC07C-E72A-4A28-8C17-D0C2637641AB}" type="parTrans" cxnId="{929DD3C9-87E8-4F3F-8269-19040F9BD946}">
      <dgm:prSet/>
      <dgm:spPr/>
      <dgm:t>
        <a:bodyPr/>
        <a:lstStyle/>
        <a:p>
          <a:endParaRPr lang="en-US"/>
        </a:p>
      </dgm:t>
    </dgm:pt>
    <dgm:pt modelId="{0A6BD679-33E1-4E5F-80C7-43A6221B096B}" type="sibTrans" cxnId="{929DD3C9-87E8-4F3F-8269-19040F9BD946}">
      <dgm:prSet/>
      <dgm:spPr/>
      <dgm:t>
        <a:bodyPr/>
        <a:lstStyle/>
        <a:p>
          <a:endParaRPr lang="en-US"/>
        </a:p>
      </dgm:t>
    </dgm:pt>
    <dgm:pt modelId="{562CCC9A-6C18-48A4-8D4A-BBC7320CD820}">
      <dgm:prSet phldrT="[Text]"/>
      <dgm:spPr>
        <a:gradFill flip="none" rotWithShape="1">
          <a:gsLst>
            <a:gs pos="0">
              <a:schemeClr val="bg1"/>
            </a:gs>
            <a:gs pos="80000">
              <a:srgbClr val="DFC9EF"/>
            </a:gs>
          </a:gsLst>
          <a:lin ang="0" scaled="0"/>
          <a:tileRect/>
        </a:gradFill>
      </dgm:spPr>
      <dgm:t>
        <a:bodyPr/>
        <a:lstStyle/>
        <a:p>
          <a:endParaRPr lang="en-US" dirty="0"/>
        </a:p>
      </dgm:t>
    </dgm:pt>
    <dgm:pt modelId="{D24CF16C-5286-4266-8905-4C47391F08DE}" type="parTrans" cxnId="{4CC1B4A5-C5D5-4072-80D7-952831D132CA}">
      <dgm:prSet/>
      <dgm:spPr/>
      <dgm:t>
        <a:bodyPr/>
        <a:lstStyle/>
        <a:p>
          <a:endParaRPr lang="en-US"/>
        </a:p>
      </dgm:t>
    </dgm:pt>
    <dgm:pt modelId="{C31487BD-C1F7-4C8F-8952-A0B18DBCB9CB}" type="sibTrans" cxnId="{4CC1B4A5-C5D5-4072-80D7-952831D132CA}">
      <dgm:prSet/>
      <dgm:spPr/>
      <dgm:t>
        <a:bodyPr/>
        <a:lstStyle/>
        <a:p>
          <a:endParaRPr lang="en-US"/>
        </a:p>
      </dgm:t>
    </dgm:pt>
    <dgm:pt modelId="{CE639E49-9853-4BEA-ABC3-7A1A289B8541}">
      <dgm:prSet phldrT="[Text]"/>
      <dgm:spPr>
        <a:gradFill flip="none" rotWithShape="1">
          <a:gsLst>
            <a:gs pos="0">
              <a:schemeClr val="bg1"/>
            </a:gs>
            <a:gs pos="80000">
              <a:schemeClr val="accent5"/>
            </a:gs>
          </a:gsLst>
          <a:lin ang="0" scaled="0"/>
          <a:tileRect/>
        </a:gradFill>
      </dgm:spPr>
      <dgm:t>
        <a:bodyPr/>
        <a:lstStyle/>
        <a:p>
          <a:endParaRPr lang="en-US" dirty="0"/>
        </a:p>
      </dgm:t>
    </dgm:pt>
    <dgm:pt modelId="{8DA7B8A4-DBBB-4D70-9460-CACF44FA0421}" type="parTrans" cxnId="{5B602A24-8373-4567-9531-535ECA98D106}">
      <dgm:prSet/>
      <dgm:spPr/>
      <dgm:t>
        <a:bodyPr/>
        <a:lstStyle/>
        <a:p>
          <a:endParaRPr lang="en-US"/>
        </a:p>
      </dgm:t>
    </dgm:pt>
    <dgm:pt modelId="{C218B899-967F-4814-BB77-22BB37BB5EB8}" type="sibTrans" cxnId="{5B602A24-8373-4567-9531-535ECA98D106}">
      <dgm:prSet/>
      <dgm:spPr/>
      <dgm:t>
        <a:bodyPr/>
        <a:lstStyle/>
        <a:p>
          <a:endParaRPr lang="en-US"/>
        </a:p>
      </dgm:t>
    </dgm:pt>
    <dgm:pt modelId="{EFEAAB81-3000-47BA-B8FA-22A0CBE00DA2}">
      <dgm:prSet phldrT="[Text]" custT="1"/>
      <dgm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6">
                <a:lumMod val="40000"/>
                <a:lumOff val="60000"/>
              </a:schemeClr>
            </a:gs>
          </a:gsLst>
          <a:lin ang="18900000" scaled="1"/>
          <a:tileRect/>
        </a:gradFill>
      </dgm:spPr>
      <dgm:t>
        <a:bodyPr/>
        <a:lstStyle/>
        <a:p>
          <a:endParaRPr lang="en-US" sz="1600" dirty="0"/>
        </a:p>
      </dgm:t>
    </dgm:pt>
    <dgm:pt modelId="{256C3B55-5FE8-4917-8AE0-FD7F0B6D6122}" type="sibTrans" cxnId="{85278EF2-D221-4F2E-9466-613B86321F76}">
      <dgm:prSet/>
      <dgm:spPr/>
      <dgm:t>
        <a:bodyPr/>
        <a:lstStyle/>
        <a:p>
          <a:endParaRPr lang="en-US"/>
        </a:p>
      </dgm:t>
    </dgm:pt>
    <dgm:pt modelId="{49021485-0658-467A-BA0A-016ACB49EF85}" type="parTrans" cxnId="{85278EF2-D221-4F2E-9466-613B86321F76}">
      <dgm:prSet/>
      <dgm:spPr/>
      <dgm:t>
        <a:bodyPr/>
        <a:lstStyle/>
        <a:p>
          <a:endParaRPr lang="en-US"/>
        </a:p>
      </dgm:t>
    </dgm:pt>
    <dgm:pt modelId="{E4FF2C5E-0F0E-4B92-96DF-0F9BBFE93D38}" type="pres">
      <dgm:prSet presAssocID="{88EEE920-2574-4079-AEBF-6EE70B0A610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48132F6B-A254-41ED-9A1D-5D7FE5DCC407}" type="pres">
      <dgm:prSet presAssocID="{88EEE920-2574-4079-AEBF-6EE70B0A6104}" presName="children" presStyleCnt="0"/>
      <dgm:spPr/>
    </dgm:pt>
    <dgm:pt modelId="{D87EA9B7-5D7B-4ECF-B9B6-25299380252D}" type="pres">
      <dgm:prSet presAssocID="{88EEE920-2574-4079-AEBF-6EE70B0A6104}" presName="childPlaceholder" presStyleCnt="0"/>
      <dgm:spPr/>
    </dgm:pt>
    <dgm:pt modelId="{DA1A0CA0-E81E-4A3B-B7C1-7C199E561806}" type="pres">
      <dgm:prSet presAssocID="{88EEE920-2574-4079-AEBF-6EE70B0A6104}" presName="circle" presStyleCnt="0"/>
      <dgm:spPr/>
    </dgm:pt>
    <dgm:pt modelId="{D3CF315B-179C-46BF-8CC7-417E85404705}" type="pres">
      <dgm:prSet presAssocID="{88EEE920-2574-4079-AEBF-6EE70B0A6104}" presName="quadrant1" presStyleLbl="node1" presStyleIdx="0" presStyleCnt="4" custLinFactNeighborY="0">
        <dgm:presLayoutVars>
          <dgm:chMax val="1"/>
          <dgm:bulletEnabled val="1"/>
        </dgm:presLayoutVars>
      </dgm:prSet>
      <dgm:spPr/>
    </dgm:pt>
    <dgm:pt modelId="{76FC47CD-27B6-4676-9B28-44D1A019B98F}" type="pres">
      <dgm:prSet presAssocID="{88EEE920-2574-4079-AEBF-6EE70B0A610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8FB7F9F2-0038-4236-AC9F-00E98B000DF4}" type="pres">
      <dgm:prSet presAssocID="{88EEE920-2574-4079-AEBF-6EE70B0A610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6118C944-C3FA-4D79-AC21-193E56B313D4}" type="pres">
      <dgm:prSet presAssocID="{88EEE920-2574-4079-AEBF-6EE70B0A610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1CDD9977-E1FA-4FB5-AFFE-22E8F1E2C290}" type="pres">
      <dgm:prSet presAssocID="{88EEE920-2574-4079-AEBF-6EE70B0A6104}" presName="quadrantPlaceholder" presStyleCnt="0"/>
      <dgm:spPr/>
    </dgm:pt>
    <dgm:pt modelId="{0AFE461F-2B38-4C7C-BDE3-F39A316A9312}" type="pres">
      <dgm:prSet presAssocID="{88EEE920-2574-4079-AEBF-6EE70B0A6104}" presName="center1" presStyleLbl="fgShp" presStyleIdx="0" presStyleCnt="2"/>
      <dgm:spPr>
        <a:gradFill rotWithShape="0">
          <a:gsLst>
            <a:gs pos="0">
              <a:schemeClr val="accent6">
                <a:lumMod val="40000"/>
                <a:lumOff val="60000"/>
              </a:schemeClr>
            </a:gs>
            <a:gs pos="80000">
              <a:schemeClr val="accent3"/>
            </a:gs>
          </a:gsLst>
          <a:lin ang="0" scaled="0"/>
        </a:gradFill>
      </dgm:spPr>
    </dgm:pt>
    <dgm:pt modelId="{BC09F297-2EEA-48DA-B695-669DE5ECAD1F}" type="pres">
      <dgm:prSet presAssocID="{88EEE920-2574-4079-AEBF-6EE70B0A6104}" presName="center2" presStyleLbl="fgShp" presStyleIdx="1" presStyleCnt="2"/>
      <dgm:spPr>
        <a:gradFill rotWithShape="0">
          <a:gsLst>
            <a:gs pos="0">
              <a:schemeClr val="accent5"/>
            </a:gs>
            <a:gs pos="80000">
              <a:srgbClr val="DFC9EF"/>
            </a:gs>
          </a:gsLst>
          <a:lin ang="0" scaled="0"/>
        </a:gradFill>
      </dgm:spPr>
    </dgm:pt>
  </dgm:ptLst>
  <dgm:cxnLst>
    <dgm:cxn modelId="{5B602A24-8373-4567-9531-535ECA98D106}" srcId="{88EEE920-2574-4079-AEBF-6EE70B0A6104}" destId="{CE639E49-9853-4BEA-ABC3-7A1A289B8541}" srcOrd="3" destOrd="0" parTransId="{8DA7B8A4-DBBB-4D70-9460-CACF44FA0421}" sibTransId="{C218B899-967F-4814-BB77-22BB37BB5EB8}"/>
    <dgm:cxn modelId="{C4A7FC90-F9C3-460A-820E-57BA8A248101}" type="presOf" srcId="{562CCC9A-6C18-48A4-8D4A-BBC7320CD820}" destId="{8FB7F9F2-0038-4236-AC9F-00E98B000DF4}" srcOrd="0" destOrd="0" presId="urn:microsoft.com/office/officeart/2005/8/layout/cycle4"/>
    <dgm:cxn modelId="{4CC1B4A5-C5D5-4072-80D7-952831D132CA}" srcId="{88EEE920-2574-4079-AEBF-6EE70B0A6104}" destId="{562CCC9A-6C18-48A4-8D4A-BBC7320CD820}" srcOrd="2" destOrd="0" parTransId="{D24CF16C-5286-4266-8905-4C47391F08DE}" sibTransId="{C31487BD-C1F7-4C8F-8952-A0B18DBCB9CB}"/>
    <dgm:cxn modelId="{0E43BCAB-EDE8-4B50-93F1-2F616F6A0E90}" type="presOf" srcId="{129011F7-8CB1-4826-9447-8ECB3C6994D7}" destId="{76FC47CD-27B6-4676-9B28-44D1A019B98F}" srcOrd="0" destOrd="0" presId="urn:microsoft.com/office/officeart/2005/8/layout/cycle4"/>
    <dgm:cxn modelId="{7599C9C0-46BF-419B-B597-F2BE210C83DE}" type="presOf" srcId="{EFEAAB81-3000-47BA-B8FA-22A0CBE00DA2}" destId="{D3CF315B-179C-46BF-8CC7-417E85404705}" srcOrd="0" destOrd="0" presId="urn:microsoft.com/office/officeart/2005/8/layout/cycle4"/>
    <dgm:cxn modelId="{929DD3C9-87E8-4F3F-8269-19040F9BD946}" srcId="{88EEE920-2574-4079-AEBF-6EE70B0A6104}" destId="{129011F7-8CB1-4826-9447-8ECB3C6994D7}" srcOrd="1" destOrd="0" parTransId="{E13FC07C-E72A-4A28-8C17-D0C2637641AB}" sibTransId="{0A6BD679-33E1-4E5F-80C7-43A6221B096B}"/>
    <dgm:cxn modelId="{0336DCD0-684C-4B1F-877E-DBF320A3C994}" type="presOf" srcId="{CE639E49-9853-4BEA-ABC3-7A1A289B8541}" destId="{6118C944-C3FA-4D79-AC21-193E56B313D4}" srcOrd="0" destOrd="0" presId="urn:microsoft.com/office/officeart/2005/8/layout/cycle4"/>
    <dgm:cxn modelId="{85278EF2-D221-4F2E-9466-613B86321F76}" srcId="{88EEE920-2574-4079-AEBF-6EE70B0A6104}" destId="{EFEAAB81-3000-47BA-B8FA-22A0CBE00DA2}" srcOrd="0" destOrd="0" parTransId="{49021485-0658-467A-BA0A-016ACB49EF85}" sibTransId="{256C3B55-5FE8-4917-8AE0-FD7F0B6D6122}"/>
    <dgm:cxn modelId="{75C3ECF2-E7F0-4816-891B-77112230C78D}" type="presOf" srcId="{88EEE920-2574-4079-AEBF-6EE70B0A6104}" destId="{E4FF2C5E-0F0E-4B92-96DF-0F9BBFE93D38}" srcOrd="0" destOrd="0" presId="urn:microsoft.com/office/officeart/2005/8/layout/cycle4"/>
    <dgm:cxn modelId="{A9EC70CF-51B0-407C-B03A-FD4F2B80891C}" type="presParOf" srcId="{E4FF2C5E-0F0E-4B92-96DF-0F9BBFE93D38}" destId="{48132F6B-A254-41ED-9A1D-5D7FE5DCC407}" srcOrd="0" destOrd="0" presId="urn:microsoft.com/office/officeart/2005/8/layout/cycle4"/>
    <dgm:cxn modelId="{C7B5F457-8A43-4469-BD6E-83DA87741451}" type="presParOf" srcId="{48132F6B-A254-41ED-9A1D-5D7FE5DCC407}" destId="{D87EA9B7-5D7B-4ECF-B9B6-25299380252D}" srcOrd="0" destOrd="0" presId="urn:microsoft.com/office/officeart/2005/8/layout/cycle4"/>
    <dgm:cxn modelId="{F4D4C8C5-65C8-4A6E-B786-A2CD0DCD2A69}" type="presParOf" srcId="{E4FF2C5E-0F0E-4B92-96DF-0F9BBFE93D38}" destId="{DA1A0CA0-E81E-4A3B-B7C1-7C199E561806}" srcOrd="1" destOrd="0" presId="urn:microsoft.com/office/officeart/2005/8/layout/cycle4"/>
    <dgm:cxn modelId="{E0BF7A82-4AA6-4C3D-A449-EBECDAAE72EF}" type="presParOf" srcId="{DA1A0CA0-E81E-4A3B-B7C1-7C199E561806}" destId="{D3CF315B-179C-46BF-8CC7-417E85404705}" srcOrd="0" destOrd="0" presId="urn:microsoft.com/office/officeart/2005/8/layout/cycle4"/>
    <dgm:cxn modelId="{2AF6993D-FA68-4294-98AB-C7E1B1D38772}" type="presParOf" srcId="{DA1A0CA0-E81E-4A3B-B7C1-7C199E561806}" destId="{76FC47CD-27B6-4676-9B28-44D1A019B98F}" srcOrd="1" destOrd="0" presId="urn:microsoft.com/office/officeart/2005/8/layout/cycle4"/>
    <dgm:cxn modelId="{E846FF30-6A4F-4CD6-94DE-77417EFD0A28}" type="presParOf" srcId="{DA1A0CA0-E81E-4A3B-B7C1-7C199E561806}" destId="{8FB7F9F2-0038-4236-AC9F-00E98B000DF4}" srcOrd="2" destOrd="0" presId="urn:microsoft.com/office/officeart/2005/8/layout/cycle4"/>
    <dgm:cxn modelId="{E5B12C45-278C-4EDE-844D-D79CE26697C5}" type="presParOf" srcId="{DA1A0CA0-E81E-4A3B-B7C1-7C199E561806}" destId="{6118C944-C3FA-4D79-AC21-193E56B313D4}" srcOrd="3" destOrd="0" presId="urn:microsoft.com/office/officeart/2005/8/layout/cycle4"/>
    <dgm:cxn modelId="{C9F2A281-AD6B-44BA-8740-4EB09AF3A785}" type="presParOf" srcId="{DA1A0CA0-E81E-4A3B-B7C1-7C199E561806}" destId="{1CDD9977-E1FA-4FB5-AFFE-22E8F1E2C290}" srcOrd="4" destOrd="0" presId="urn:microsoft.com/office/officeart/2005/8/layout/cycle4"/>
    <dgm:cxn modelId="{F183D524-398F-49B4-8067-8BD59813FD98}" type="presParOf" srcId="{E4FF2C5E-0F0E-4B92-96DF-0F9BBFE93D38}" destId="{0AFE461F-2B38-4C7C-BDE3-F39A316A9312}" srcOrd="2" destOrd="0" presId="urn:microsoft.com/office/officeart/2005/8/layout/cycle4"/>
    <dgm:cxn modelId="{61202985-F9D4-4DE9-B28E-ACE60405DD68}" type="presParOf" srcId="{E4FF2C5E-0F0E-4B92-96DF-0F9BBFE93D38}" destId="{BC09F297-2EEA-48DA-B695-669DE5ECAD1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6E301-038A-48B7-BEE5-3C051D221006}">
      <dsp:nvSpPr>
        <dsp:cNvPr id="0" name=""/>
        <dsp:cNvSpPr/>
      </dsp:nvSpPr>
      <dsp:spPr>
        <a:xfrm>
          <a:off x="0" y="378680"/>
          <a:ext cx="6705600" cy="1115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429" tIns="499872" rIns="52042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50 years of client focused event insight to drive attendee ROI</a:t>
          </a:r>
        </a:p>
      </dsp:txBody>
      <dsp:txXfrm>
        <a:off x="0" y="378680"/>
        <a:ext cx="6705600" cy="1115100"/>
      </dsp:txXfrm>
    </dsp:sp>
    <dsp:sp modelId="{D274F8AE-09A5-4900-A634-F21858B99CC5}">
      <dsp:nvSpPr>
        <dsp:cNvPr id="0" name=""/>
        <dsp:cNvSpPr/>
      </dsp:nvSpPr>
      <dsp:spPr>
        <a:xfrm>
          <a:off x="335280" y="24440"/>
          <a:ext cx="46939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419" tIns="0" rIns="177419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Reputation</a:t>
          </a:r>
        </a:p>
      </dsp:txBody>
      <dsp:txXfrm>
        <a:off x="369865" y="59025"/>
        <a:ext cx="4624750" cy="639310"/>
      </dsp:txXfrm>
    </dsp:sp>
    <dsp:sp modelId="{701A9096-67BE-45B4-8CB9-63BA3042E1CD}">
      <dsp:nvSpPr>
        <dsp:cNvPr id="0" name=""/>
        <dsp:cNvSpPr/>
      </dsp:nvSpPr>
      <dsp:spPr>
        <a:xfrm>
          <a:off x="0" y="1977620"/>
          <a:ext cx="6705600" cy="869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429" tIns="499872" rIns="52042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Vast knowledge and experience</a:t>
          </a:r>
        </a:p>
      </dsp:txBody>
      <dsp:txXfrm>
        <a:off x="0" y="1977620"/>
        <a:ext cx="6705600" cy="869400"/>
      </dsp:txXfrm>
    </dsp:sp>
    <dsp:sp modelId="{EFA2FDBD-CB35-416C-8F51-936E46024677}">
      <dsp:nvSpPr>
        <dsp:cNvPr id="0" name=""/>
        <dsp:cNvSpPr/>
      </dsp:nvSpPr>
      <dsp:spPr>
        <a:xfrm>
          <a:off x="335280" y="1623380"/>
          <a:ext cx="46939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419" tIns="0" rIns="177419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Technology</a:t>
          </a:r>
        </a:p>
      </dsp:txBody>
      <dsp:txXfrm>
        <a:off x="369865" y="1657965"/>
        <a:ext cx="4624750" cy="639310"/>
      </dsp:txXfrm>
    </dsp:sp>
    <dsp:sp modelId="{61CE4898-55F4-4C1C-B54F-3C199434C594}">
      <dsp:nvSpPr>
        <dsp:cNvPr id="0" name=""/>
        <dsp:cNvSpPr/>
      </dsp:nvSpPr>
      <dsp:spPr>
        <a:xfrm>
          <a:off x="0" y="3330860"/>
          <a:ext cx="6705600" cy="1115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429" tIns="499872" rIns="52042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Production support and creative enhancements that maximize the attendee experience</a:t>
          </a:r>
        </a:p>
      </dsp:txBody>
      <dsp:txXfrm>
        <a:off x="0" y="3330860"/>
        <a:ext cx="6705600" cy="1115100"/>
      </dsp:txXfrm>
    </dsp:sp>
    <dsp:sp modelId="{DCCA4995-9D7E-4BCF-BC17-FFDE31B2AB3B}">
      <dsp:nvSpPr>
        <dsp:cNvPr id="0" name=""/>
        <dsp:cNvSpPr/>
      </dsp:nvSpPr>
      <dsp:spPr>
        <a:xfrm>
          <a:off x="335280" y="2976620"/>
          <a:ext cx="469392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419" tIns="0" rIns="177419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rPr>
            <a:t>Innovation</a:t>
          </a:r>
        </a:p>
      </dsp:txBody>
      <dsp:txXfrm>
        <a:off x="369865" y="3011205"/>
        <a:ext cx="4624750" cy="639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F315B-179C-46BF-8CC7-417E85404705}">
      <dsp:nvSpPr>
        <dsp:cNvPr id="0" name=""/>
        <dsp:cNvSpPr/>
      </dsp:nvSpPr>
      <dsp:spPr>
        <a:xfrm>
          <a:off x="1689848" y="313750"/>
          <a:ext cx="2383402" cy="2383402"/>
        </a:xfrm>
        <a:prstGeom prst="pieWedge">
          <a:avLst/>
        </a:prstGeom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6">
                <a:lumMod val="40000"/>
                <a:lumOff val="60000"/>
              </a:schemeClr>
            </a:gs>
          </a:gsLst>
          <a:lin ang="18900000" scaled="1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2387930" y="1011832"/>
        <a:ext cx="1685320" cy="1685320"/>
      </dsp:txXfrm>
    </dsp:sp>
    <dsp:sp modelId="{76FC47CD-27B6-4676-9B28-44D1A019B98F}">
      <dsp:nvSpPr>
        <dsp:cNvPr id="0" name=""/>
        <dsp:cNvSpPr/>
      </dsp:nvSpPr>
      <dsp:spPr>
        <a:xfrm rot="5400000">
          <a:off x="4183338" y="313750"/>
          <a:ext cx="2383402" cy="2383402"/>
        </a:xfrm>
        <a:prstGeom prst="pieWedge">
          <a:avLst/>
        </a:prstGeom>
        <a:gradFill flip="none" rotWithShape="1">
          <a:gsLst>
            <a:gs pos="0">
              <a:schemeClr val="bg1"/>
            </a:gs>
            <a:gs pos="80000">
              <a:schemeClr val="accent3"/>
            </a:gs>
          </a:gsLst>
          <a:lin ang="0" scaled="0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900" kern="1200" dirty="0"/>
        </a:p>
      </dsp:txBody>
      <dsp:txXfrm rot="-5400000">
        <a:off x="4183338" y="1011832"/>
        <a:ext cx="1685320" cy="1685320"/>
      </dsp:txXfrm>
    </dsp:sp>
    <dsp:sp modelId="{8FB7F9F2-0038-4236-AC9F-00E98B000DF4}">
      <dsp:nvSpPr>
        <dsp:cNvPr id="0" name=""/>
        <dsp:cNvSpPr/>
      </dsp:nvSpPr>
      <dsp:spPr>
        <a:xfrm rot="10800000">
          <a:off x="4183338" y="2807240"/>
          <a:ext cx="2383402" cy="2383402"/>
        </a:xfrm>
        <a:prstGeom prst="pieWedge">
          <a:avLst/>
        </a:prstGeom>
        <a:gradFill flip="none" rotWithShape="1">
          <a:gsLst>
            <a:gs pos="0">
              <a:schemeClr val="bg1"/>
            </a:gs>
            <a:gs pos="80000">
              <a:srgbClr val="DFC9EF"/>
            </a:gs>
          </a:gsLst>
          <a:lin ang="0" scaled="0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900" kern="1200" dirty="0"/>
        </a:p>
      </dsp:txBody>
      <dsp:txXfrm rot="10800000">
        <a:off x="4183338" y="2807240"/>
        <a:ext cx="1685320" cy="1685320"/>
      </dsp:txXfrm>
    </dsp:sp>
    <dsp:sp modelId="{6118C944-C3FA-4D79-AC21-193E56B313D4}">
      <dsp:nvSpPr>
        <dsp:cNvPr id="0" name=""/>
        <dsp:cNvSpPr/>
      </dsp:nvSpPr>
      <dsp:spPr>
        <a:xfrm rot="16200000">
          <a:off x="1689848" y="2807240"/>
          <a:ext cx="2383402" cy="2383402"/>
        </a:xfrm>
        <a:prstGeom prst="pieWedge">
          <a:avLst/>
        </a:prstGeom>
        <a:gradFill flip="none" rotWithShape="1">
          <a:gsLst>
            <a:gs pos="0">
              <a:schemeClr val="bg1"/>
            </a:gs>
            <a:gs pos="80000">
              <a:schemeClr val="accent5"/>
            </a:gs>
          </a:gsLst>
          <a:lin ang="0" scaled="0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900" kern="1200" dirty="0"/>
        </a:p>
      </dsp:txBody>
      <dsp:txXfrm rot="5400000">
        <a:off x="2387930" y="2807240"/>
        <a:ext cx="1685320" cy="1685320"/>
      </dsp:txXfrm>
    </dsp:sp>
    <dsp:sp modelId="{0AFE461F-2B38-4C7C-BDE3-F39A316A9312}">
      <dsp:nvSpPr>
        <dsp:cNvPr id="0" name=""/>
        <dsp:cNvSpPr/>
      </dsp:nvSpPr>
      <dsp:spPr>
        <a:xfrm>
          <a:off x="3716841" y="2256801"/>
          <a:ext cx="822906" cy="715571"/>
        </a:xfrm>
        <a:prstGeom prst="circularArrow">
          <a:avLst/>
        </a:prstGeom>
        <a:gradFill rotWithShape="0">
          <a:gsLst>
            <a:gs pos="0">
              <a:schemeClr val="accent6">
                <a:lumMod val="40000"/>
                <a:lumOff val="60000"/>
              </a:schemeClr>
            </a:gs>
            <a:gs pos="80000">
              <a:schemeClr val="accent3"/>
            </a:gs>
          </a:gsLst>
          <a:lin ang="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9F297-2EEA-48DA-B695-669DE5ECAD1F}">
      <dsp:nvSpPr>
        <dsp:cNvPr id="0" name=""/>
        <dsp:cNvSpPr/>
      </dsp:nvSpPr>
      <dsp:spPr>
        <a:xfrm rot="10800000">
          <a:off x="3716841" y="2532020"/>
          <a:ext cx="822906" cy="715571"/>
        </a:xfrm>
        <a:prstGeom prst="circularArrow">
          <a:avLst/>
        </a:prstGeom>
        <a:gradFill rotWithShape="0">
          <a:gsLst>
            <a:gs pos="0">
              <a:schemeClr val="accent5"/>
            </a:gs>
            <a:gs pos="80000">
              <a:srgbClr val="DFC9EF"/>
            </a:gs>
          </a:gsLst>
          <a:lin ang="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545E35-7397-E94F-A81C-4E10F8162F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2E3070-828C-C74F-95DC-72CC3C70E3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203DA-8B9A-2E4E-B93F-CED92C783262}" type="datetimeFigureOut">
              <a:rPr lang="en-US" smtClean="0"/>
              <a:t>6/27/23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7A035A-B7F9-734B-8732-582B3BBB3B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1A8D93-478E-B54F-9E52-44FCD31DA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36AB8-E796-124A-AEAE-6ECE0F957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17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1C2DB-7B23-0A48-98BB-743BD1F3819F}" type="datetimeFigureOut">
              <a:rPr lang="en-US" smtClean="0"/>
              <a:t>6/27/23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BD3F6-58DE-274A-97DF-29D89899EB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50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AVD Cover - Regular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356350"/>
            <a:ext cx="1181100" cy="365125"/>
          </a:xfrm>
        </p:spPr>
        <p:txBody>
          <a:bodyPr/>
          <a:lstStyle>
            <a:lvl1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356350"/>
            <a:ext cx="2743200" cy="365125"/>
          </a:xfrm>
        </p:spPr>
        <p:txBody>
          <a:bodyPr/>
          <a:lstStyle>
            <a:lvl1pPr algn="ctr"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E269168-1709-6649-9337-5CDF1DB0ED16}" type="datetime1">
              <a:rPr lang="en-US" smtClean="0"/>
              <a:pPr/>
              <a:t>6/27/23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2BE661-CA6E-8D49-A82D-BB2CB6D32F14}"/>
              </a:ext>
            </a:extLst>
          </p:cNvPr>
          <p:cNvSpPr txBox="1">
            <a:spLocks/>
          </p:cNvSpPr>
          <p:nvPr userDrawn="1"/>
        </p:nvSpPr>
        <p:spPr>
          <a:xfrm>
            <a:off x="10871200" y="6356350"/>
            <a:ext cx="1181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E7C810-757A-C947-AB5A-F509300E9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5262" y="450850"/>
            <a:ext cx="5634037" cy="132556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Client Name / Logo</a:t>
            </a:r>
            <a:br>
              <a:rPr lang="en-US" dirty="0"/>
            </a:br>
            <a:r>
              <a:rPr lang="en-US" dirty="0"/>
              <a:t>Goes Here (Arial 28pt)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7E2E22-442D-B549-91D5-49EB40E89F8E}"/>
              </a:ext>
            </a:extLst>
          </p:cNvPr>
          <p:cNvCxnSpPr/>
          <p:nvPr userDrawn="1"/>
        </p:nvCxnSpPr>
        <p:spPr>
          <a:xfrm>
            <a:off x="6551676" y="5946752"/>
            <a:ext cx="5184648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CD278A3-4EF8-C644-ADAF-70A91BA33E0C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572250" y="2463800"/>
            <a:ext cx="5619750" cy="917574"/>
          </a:xfrm>
        </p:spPr>
        <p:txBody>
          <a:bodyPr>
            <a:noAutofit/>
          </a:bodyPr>
          <a:lstStyle>
            <a:lvl1pPr marL="0" indent="0">
              <a:buNone/>
              <a:defRPr sz="2800" b="0" i="0" baseline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Template For Traditional Services or Instructions</a:t>
            </a:r>
          </a:p>
          <a:p>
            <a:r>
              <a:rPr lang="en-US" dirty="0"/>
              <a:t>(Arial 28pt)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E4A8D9-8174-F14B-9467-164E372E6B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9" y="0"/>
            <a:ext cx="6076876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C0E26D-A499-504D-8097-69D94FA583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15" y="128281"/>
            <a:ext cx="1494084" cy="6699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73D13D-6BE6-DE41-80EE-EEBF0F373D5C}"/>
              </a:ext>
            </a:extLst>
          </p:cNvPr>
          <p:cNvSpPr txBox="1"/>
          <p:nvPr userDrawn="1"/>
        </p:nvSpPr>
        <p:spPr>
          <a:xfrm>
            <a:off x="6576164" y="4384110"/>
            <a:ext cx="552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Prepared by: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Audio Visual Dynamics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O. 973-993-8500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978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AVD Studios Cover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DCE7E4-7A75-0A46-ABFF-E6FE971555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225" y="-42958"/>
            <a:ext cx="6123222" cy="694698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356350"/>
            <a:ext cx="1181100" cy="365125"/>
          </a:xfrm>
        </p:spPr>
        <p:txBody>
          <a:bodyPr/>
          <a:lstStyle>
            <a:lvl1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356350"/>
            <a:ext cx="2743200" cy="365125"/>
          </a:xfrm>
        </p:spPr>
        <p:txBody>
          <a:bodyPr/>
          <a:lstStyle>
            <a:lvl1pPr algn="ctr"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E269168-1709-6649-9337-5CDF1DB0ED16}" type="datetime1">
              <a:rPr lang="en-US" smtClean="0"/>
              <a:pPr/>
              <a:t>6/27/23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2BE661-CA6E-8D49-A82D-BB2CB6D32F14}"/>
              </a:ext>
            </a:extLst>
          </p:cNvPr>
          <p:cNvSpPr txBox="1">
            <a:spLocks/>
          </p:cNvSpPr>
          <p:nvPr userDrawn="1"/>
        </p:nvSpPr>
        <p:spPr>
          <a:xfrm>
            <a:off x="10871200" y="6356350"/>
            <a:ext cx="1181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E7C810-757A-C947-AB5A-F509300E9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5262" y="450850"/>
            <a:ext cx="5634037" cy="132556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Client Name / Logo</a:t>
            </a:r>
            <a:br>
              <a:rPr lang="en-US" dirty="0"/>
            </a:br>
            <a:r>
              <a:rPr lang="en-US" dirty="0"/>
              <a:t>Goes Here (Arial 28pt)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7E2E22-442D-B549-91D5-49EB40E89F8E}"/>
              </a:ext>
            </a:extLst>
          </p:cNvPr>
          <p:cNvCxnSpPr/>
          <p:nvPr userDrawn="1"/>
        </p:nvCxnSpPr>
        <p:spPr>
          <a:xfrm>
            <a:off x="6551676" y="5946752"/>
            <a:ext cx="5184648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CD278A3-4EF8-C644-ADAF-70A91BA33E0C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572250" y="2463800"/>
            <a:ext cx="5619750" cy="917574"/>
          </a:xfrm>
        </p:spPr>
        <p:txBody>
          <a:bodyPr>
            <a:noAutofit/>
          </a:bodyPr>
          <a:lstStyle>
            <a:lvl1pPr marL="0" indent="0">
              <a:buNone/>
              <a:defRPr sz="2800" b="0" i="0" baseline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Template For AVD Studio Services</a:t>
            </a:r>
          </a:p>
          <a:p>
            <a:r>
              <a:rPr lang="en-US" dirty="0"/>
              <a:t>(Arial 28pt)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EF6808F-051A-4845-832B-2380E0C0D1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550" y="2026226"/>
            <a:ext cx="5690246" cy="28055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8E3D4BF-7C14-1444-A2C7-4001C091405F}"/>
              </a:ext>
            </a:extLst>
          </p:cNvPr>
          <p:cNvSpPr txBox="1"/>
          <p:nvPr userDrawn="1"/>
        </p:nvSpPr>
        <p:spPr>
          <a:xfrm>
            <a:off x="6576164" y="4384110"/>
            <a:ext cx="552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Prepared by: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Audio Visual Dynamics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O. 973-993-8500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451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AVD Studios Center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1FF4348-7757-3B4F-AE79-3A7C2F055304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E86FBC-5471-034A-92B7-969DE915EC8A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49E6879-E7D7-B54A-954B-F2FACD22B5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C9ACE8-1ECE-364B-9843-DE542AD2514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3B31CD4-4E45-774F-9918-DAED2CCC4D93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BF8518-D4DF-4148-BB9F-602DB6333A28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FAC173-2C81-AC4F-9AA8-5D4BE0575804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84F24CE-A2FE-D844-9222-26CBF077836E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EE03BBB-010D-8840-B62F-6E88AADD872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6" y="6440729"/>
            <a:ext cx="1834776" cy="32659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D93F117-EA31-DD42-A785-9CE5249F0E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03368BD-360B-7347-A807-797AC04D2F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1465884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Arial Regular 24pt</a:t>
            </a:r>
          </a:p>
        </p:txBody>
      </p:sp>
    </p:spTree>
    <p:extLst>
      <p:ext uri="{BB962C8B-B14F-4D97-AF65-F5344CB8AC3E}">
        <p14:creationId xmlns:p14="http://schemas.microsoft.com/office/powerpoint/2010/main" val="2989685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AVD Studios Ful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668D82A-D1C7-5244-A5B0-A43053753710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031CC-5A47-6F4E-B252-24E4C95BD2B0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C8EB5F6-4B9E-E94D-AD36-DA2AF5B694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1CCCD5-64AD-7B4E-BA61-50C80ACA1B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D59BE40-3B4F-1C4F-A7FA-03957F78E6B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B0FFE7-B37C-4B46-B5EF-B8B62B8D4169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C83B6C-7B43-794E-BD53-E7903DD06C29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C0B5373-5B05-C149-9949-811F4F08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CAD87C07-E8DF-B145-AFC5-B91266F5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282DF4-121A-034B-B5BD-C54850F6CFDB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041879EB-4490-C54D-A5CA-651BE15C56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6" y="6440729"/>
            <a:ext cx="1834776" cy="326595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16DE1608-52E2-5A41-8F10-D58ADE14EC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2B26C671-9E2E-6745-8E51-821EA3A8471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910090"/>
            <a:ext cx="11251580" cy="390041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</p:spTree>
    <p:extLst>
      <p:ext uri="{BB962C8B-B14F-4D97-AF65-F5344CB8AC3E}">
        <p14:creationId xmlns:p14="http://schemas.microsoft.com/office/powerpoint/2010/main" val="630703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AVD Studios Dua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DC64E44-E4E1-C444-8123-3DBDCAA21D1B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D518903-424A-AA47-9246-D0F6BAB79871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74318DB-36B1-EE4E-90BC-3E22C91156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7DFEF4-88C4-644E-B946-17B3B94CD6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48B9FE9-741F-EA4F-A1AE-8B278DB82F2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2B91C4-4E05-A842-99AC-7D8FAD5B6BF7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C1B856-4EAF-4C40-9675-8F3D702DC9DC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C225474-E766-BF4F-B941-2144D8DE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DE0815D-5823-C443-8B08-9C8DFC19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83AAA8-81AC-BA4F-8FB0-A3767454CC7F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60159437-84E5-794E-AC51-280D8D7B13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6" y="6440729"/>
            <a:ext cx="1834776" cy="326595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AF64569-B10B-3B4A-8B98-E01EC018C8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- Arial Regular 32pt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DAE4895-D521-6E42-8B3E-DF46BDB097C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57200" y="911221"/>
            <a:ext cx="5486400" cy="4146353"/>
          </a:xfrm>
          <a:prstGeom prst="rect">
            <a:avLst/>
          </a:prstGeom>
        </p:spPr>
        <p:txBody>
          <a:bodyPr r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AF88004-D86D-024B-BE21-ACCE58CA8F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44683" y="911221"/>
            <a:ext cx="5486400" cy="4146353"/>
          </a:xfrm>
          <a:prstGeom prst="rect">
            <a:avLst/>
          </a:prstGeom>
        </p:spPr>
        <p:txBody>
          <a:bodyPr l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</p:spTree>
    <p:extLst>
      <p:ext uri="{BB962C8B-B14F-4D97-AF65-F5344CB8AC3E}">
        <p14:creationId xmlns:p14="http://schemas.microsoft.com/office/powerpoint/2010/main" val="1617185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356350"/>
            <a:ext cx="1181100" cy="365125"/>
          </a:xfrm>
        </p:spPr>
        <p:txBody>
          <a:bodyPr/>
          <a:lstStyle>
            <a:lvl1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356350"/>
            <a:ext cx="2743200" cy="365125"/>
          </a:xfrm>
        </p:spPr>
        <p:txBody>
          <a:bodyPr/>
          <a:lstStyle>
            <a:lvl1pPr algn="ctr"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E269168-1709-6649-9337-5CDF1DB0ED16}" type="datetime1">
              <a:rPr lang="en-US" smtClean="0"/>
              <a:pPr/>
              <a:t>6/27/23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676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AVD Cover - Instructions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5B1E80-F574-AD43-8956-2D561860EB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920" y="-72227"/>
            <a:ext cx="6217920" cy="700245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396691"/>
            <a:ext cx="1181100" cy="365125"/>
          </a:xfrm>
        </p:spPr>
        <p:txBody>
          <a:bodyPr/>
          <a:lstStyle>
            <a:lvl1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396691"/>
            <a:ext cx="2743200" cy="365125"/>
          </a:xfrm>
        </p:spPr>
        <p:txBody>
          <a:bodyPr/>
          <a:lstStyle>
            <a:lvl1pPr algn="ctr"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E269168-1709-6649-9337-5CDF1DB0ED16}" type="datetime1">
              <a:rPr lang="en-US" smtClean="0"/>
              <a:pPr/>
              <a:t>6/27/23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2BE661-CA6E-8D49-A82D-BB2CB6D32F14}"/>
              </a:ext>
            </a:extLst>
          </p:cNvPr>
          <p:cNvSpPr txBox="1">
            <a:spLocks/>
          </p:cNvSpPr>
          <p:nvPr userDrawn="1"/>
        </p:nvSpPr>
        <p:spPr>
          <a:xfrm>
            <a:off x="10871200" y="6396691"/>
            <a:ext cx="1181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E7C810-757A-C947-AB5A-F509300E9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5262" y="450850"/>
            <a:ext cx="5634037" cy="132556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Client Name / Logo </a:t>
            </a:r>
            <a:br>
              <a:rPr lang="en-US" dirty="0"/>
            </a:br>
            <a:r>
              <a:rPr lang="en-US" dirty="0"/>
              <a:t>Goes Here (Arial 28pt)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7E2E22-442D-B549-91D5-49EB40E89F8E}"/>
              </a:ext>
            </a:extLst>
          </p:cNvPr>
          <p:cNvCxnSpPr/>
          <p:nvPr userDrawn="1"/>
        </p:nvCxnSpPr>
        <p:spPr>
          <a:xfrm>
            <a:off x="6551676" y="5946752"/>
            <a:ext cx="5184648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CD278A3-4EF8-C644-ADAF-70A91BA33E0C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572250" y="2463800"/>
            <a:ext cx="5619750" cy="917574"/>
          </a:xfrm>
        </p:spPr>
        <p:txBody>
          <a:bodyPr>
            <a:noAutofit/>
          </a:bodyPr>
          <a:lstStyle>
            <a:lvl1pPr marL="0" indent="0">
              <a:buNone/>
              <a:defRPr sz="2800" b="0" i="0" baseline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Template For Broadcast &amp; Virtual Events</a:t>
            </a:r>
          </a:p>
          <a:p>
            <a:r>
              <a:rPr lang="en-US" dirty="0"/>
              <a:t>(Arial 28pt)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68D333E-A085-C84A-B573-2E899C6CAE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15" y="128281"/>
            <a:ext cx="1494084" cy="6699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01C1BB5-4CF2-714B-8468-70E762DF3108}"/>
              </a:ext>
            </a:extLst>
          </p:cNvPr>
          <p:cNvSpPr txBox="1"/>
          <p:nvPr userDrawn="1"/>
        </p:nvSpPr>
        <p:spPr>
          <a:xfrm>
            <a:off x="6576164" y="4384110"/>
            <a:ext cx="552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Prepared by: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Audio Visual Dynamics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O. 973-993-8500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595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_AVD Center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7615C-34C9-D34F-9BF2-6F8BAF6C7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4F4139-8717-8E45-BB5C-60DA1F8E7B1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1465884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Arial Regular 24pt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FF4348-7757-3B4F-AE79-3A7C2F055304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E86FBC-5471-034A-92B7-969DE915EC8A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49E6879-E7D7-B54A-954B-F2FACD22B5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C9ACE8-1ECE-364B-9843-DE542AD2514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3B31CD4-4E45-774F-9918-DAED2CCC4D93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BF8518-D4DF-4148-BB9F-602DB6333A28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FAC173-2C81-AC4F-9AA8-5D4BE0575804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2C6B583-CB0F-C743-BE00-F3CC432D56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65" y="6403892"/>
            <a:ext cx="808698" cy="36264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84F24CE-A2FE-D844-9222-26CBF077836E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606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AVD Ful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7615C-34C9-D34F-9BF2-6F8BAF6C7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E6D655-BB51-434D-ABB0-253F01B8DE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910090"/>
            <a:ext cx="11251580" cy="390041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68D82A-D1C7-5244-A5B0-A43053753710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031CC-5A47-6F4E-B252-24E4C95BD2B0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C8EB5F6-4B9E-E94D-AD36-DA2AF5B694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1CCCD5-64AD-7B4E-BA61-50C80ACA1B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D59BE40-3B4F-1C4F-A7FA-03957F78E6B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B0FFE7-B37C-4B46-B5EF-B8B62B8D4169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C83B6C-7B43-794E-BD53-E7903DD06C29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C0B5373-5B05-C149-9949-811F4F08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CAD87C07-E8DF-B145-AFC5-B91266F5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3A544E3-3065-2C44-8170-8006AF19B1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65" y="6403892"/>
            <a:ext cx="808698" cy="36264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282DF4-121A-034B-B5BD-C54850F6CFDB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741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AVD Dua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7615C-34C9-D34F-9BF2-6F8BAF6C72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- Arial Regular 32pt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78DE20E-273A-9747-8BC7-47B7015D8B7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57200" y="911221"/>
            <a:ext cx="5486400" cy="4146353"/>
          </a:xfrm>
          <a:prstGeom prst="rect">
            <a:avLst/>
          </a:prstGeom>
        </p:spPr>
        <p:txBody>
          <a:bodyPr r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D719B6EC-BDE2-9843-B722-0D53D79F84D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44683" y="911221"/>
            <a:ext cx="5486400" cy="4146353"/>
          </a:xfrm>
          <a:prstGeom prst="rect">
            <a:avLst/>
          </a:prstGeom>
        </p:spPr>
        <p:txBody>
          <a:bodyPr l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C64E44-E4E1-C444-8123-3DBDCAA21D1B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D518903-424A-AA47-9246-D0F6BAB79871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74318DB-36B1-EE4E-90BC-3E22C91156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7DFEF4-88C4-644E-B946-17B3B94CD6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48B9FE9-741F-EA4F-A1AE-8B278DB82F2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2B91C4-4E05-A842-99AC-7D8FAD5B6BF7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C1B856-4EAF-4C40-9675-8F3D702DC9DC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C225474-E766-BF4F-B941-2144D8DE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DE0815D-5823-C443-8B08-9C8DFC19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67EAE28-706D-5A4C-87BE-B01EC590B6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65" y="6403892"/>
            <a:ext cx="808698" cy="36264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83AAA8-81AC-BA4F-8FB0-A3767454CC7F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322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AVD Live Cover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356350"/>
            <a:ext cx="1181100" cy="365125"/>
          </a:xfrm>
        </p:spPr>
        <p:txBody>
          <a:bodyPr/>
          <a:lstStyle>
            <a:lvl1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356350"/>
            <a:ext cx="2743200" cy="365125"/>
          </a:xfrm>
        </p:spPr>
        <p:txBody>
          <a:bodyPr/>
          <a:lstStyle>
            <a:lvl1pPr algn="ctr"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E269168-1709-6649-9337-5CDF1DB0ED16}" type="datetime1">
              <a:rPr lang="en-US" smtClean="0"/>
              <a:pPr/>
              <a:t>6/27/23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2BE661-CA6E-8D49-A82D-BB2CB6D32F14}"/>
              </a:ext>
            </a:extLst>
          </p:cNvPr>
          <p:cNvSpPr txBox="1">
            <a:spLocks/>
          </p:cNvSpPr>
          <p:nvPr userDrawn="1"/>
        </p:nvSpPr>
        <p:spPr>
          <a:xfrm>
            <a:off x="10871200" y="6356350"/>
            <a:ext cx="1181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E7C810-757A-C947-AB5A-F509300E9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5262" y="450850"/>
            <a:ext cx="5634037" cy="132556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Client Name / Logo </a:t>
            </a:r>
            <a:br>
              <a:rPr lang="en-US" dirty="0"/>
            </a:br>
            <a:r>
              <a:rPr lang="en-US" dirty="0"/>
              <a:t>Goes Here (Arial 28pt)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7E2E22-442D-B549-91D5-49EB40E89F8E}"/>
              </a:ext>
            </a:extLst>
          </p:cNvPr>
          <p:cNvCxnSpPr/>
          <p:nvPr userDrawn="1"/>
        </p:nvCxnSpPr>
        <p:spPr>
          <a:xfrm>
            <a:off x="6551676" y="5946752"/>
            <a:ext cx="5184648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CD278A3-4EF8-C644-ADAF-70A91BA33E0C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572250" y="2463800"/>
            <a:ext cx="5619750" cy="917574"/>
          </a:xfrm>
        </p:spPr>
        <p:txBody>
          <a:bodyPr>
            <a:noAutofit/>
          </a:bodyPr>
          <a:lstStyle>
            <a:lvl1pPr marL="0" indent="0">
              <a:buNone/>
              <a:defRPr sz="2800" b="0" i="0" baseline="0">
                <a:solidFill>
                  <a:schemeClr val="tx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Template For AVD Live Services &amp; Hybrid Events</a:t>
            </a:r>
          </a:p>
          <a:p>
            <a:r>
              <a:rPr lang="en-US" dirty="0"/>
              <a:t>(Arial 28pt)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E4A8D9-8174-F14B-9467-164E372E6B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9" y="0"/>
            <a:ext cx="6076876" cy="68579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BC334F-82CE-5D46-BBB3-11053EEBB9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118" y="185206"/>
            <a:ext cx="1835683" cy="51547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9AEBD36-A2CE-464A-B496-1BCE4C8A4D22}"/>
              </a:ext>
            </a:extLst>
          </p:cNvPr>
          <p:cNvSpPr txBox="1"/>
          <p:nvPr userDrawn="1"/>
        </p:nvSpPr>
        <p:spPr>
          <a:xfrm>
            <a:off x="6576164" y="4384110"/>
            <a:ext cx="552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Prepared by: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Audio Visual Dynamics</a:t>
            </a:r>
          </a:p>
          <a:p>
            <a:pPr lvl="0"/>
            <a:r>
              <a:rPr lang="en-US" b="0" i="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O. 973-993-8500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995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_AVD Live Center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1FF4348-7757-3B4F-AE79-3A7C2F055304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E86FBC-5471-034A-92B7-969DE915EC8A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49E6879-E7D7-B54A-954B-F2FACD22B5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C9ACE8-1ECE-364B-9843-DE542AD2514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3B31CD4-4E45-774F-9918-DAED2CCC4D93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BF8518-D4DF-4148-BB9F-602DB6333A28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FAC173-2C81-AC4F-9AA8-5D4BE0575804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38BCB-AAE5-A448-84E9-03954892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DA66BDB-43E9-F544-8B2B-58D762AE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84F24CE-A2FE-D844-9222-26CBF077836E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A12DA8CF-B798-4448-B71F-C2A090FB44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977" y="6428168"/>
            <a:ext cx="1218048" cy="342037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A2785F8F-8CF7-DF45-8C9A-87E02CEB71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2ED36FA8-B318-FF40-AD46-997AB1F027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1465884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Arial Regular 24pt</a:t>
            </a:r>
          </a:p>
        </p:txBody>
      </p:sp>
    </p:spTree>
    <p:extLst>
      <p:ext uri="{BB962C8B-B14F-4D97-AF65-F5344CB8AC3E}">
        <p14:creationId xmlns:p14="http://schemas.microsoft.com/office/powerpoint/2010/main" val="1000780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AVD Live Ful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668D82A-D1C7-5244-A5B0-A43053753710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031CC-5A47-6F4E-B252-24E4C95BD2B0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C8EB5F6-4B9E-E94D-AD36-DA2AF5B694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1CCCD5-64AD-7B4E-BA61-50C80ACA1B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D59BE40-3B4F-1C4F-A7FA-03957F78E6B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B0FFE7-B37C-4B46-B5EF-B8B62B8D4169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C83B6C-7B43-794E-BD53-E7903DD06C29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C0B5373-5B05-C149-9949-811F4F08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CAD87C07-E8DF-B145-AFC5-B91266F5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282DF4-121A-034B-B5BD-C54850F6CFDB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6B24836B-F201-F141-99B8-6A46706E2A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977" y="6428168"/>
            <a:ext cx="1218048" cy="342037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086C0A29-50A8-BE40-A9A5-E8277F2A4E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– Arial Regular 32pt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1B2E911-1A6F-AB4E-B70D-EF7E43CBEA1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910090"/>
            <a:ext cx="11251580" cy="390041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</p:spTree>
    <p:extLst>
      <p:ext uri="{BB962C8B-B14F-4D97-AF65-F5344CB8AC3E}">
        <p14:creationId xmlns:p14="http://schemas.microsoft.com/office/powerpoint/2010/main" val="329558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AVD Live Dual Txt_IMG"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DC64E44-E4E1-C444-8123-3DBDCAA21D1B}"/>
              </a:ext>
            </a:extLst>
          </p:cNvPr>
          <p:cNvGrpSpPr/>
          <p:nvPr userDrawn="1"/>
        </p:nvGrpSpPr>
        <p:grpSpPr>
          <a:xfrm>
            <a:off x="1524" y="6262339"/>
            <a:ext cx="12188952" cy="595661"/>
            <a:chOff x="1524" y="6262339"/>
            <a:chExt cx="12188952" cy="59566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D518903-424A-AA47-9246-D0F6BAB79871}"/>
                </a:ext>
              </a:extLst>
            </p:cNvPr>
            <p:cNvSpPr/>
            <p:nvPr userDrawn="1"/>
          </p:nvSpPr>
          <p:spPr>
            <a:xfrm>
              <a:off x="1524" y="6356195"/>
              <a:ext cx="12188952" cy="5018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74318DB-36B1-EE4E-90BC-3E22C91156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313139"/>
              <a:ext cx="12188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7DFEF4-88C4-644E-B946-17B3B94CD6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24" y="6262339"/>
              <a:ext cx="121889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48B9FE9-741F-EA4F-A1AE-8B278DB82F20}"/>
              </a:ext>
            </a:extLst>
          </p:cNvPr>
          <p:cNvSpPr txBox="1"/>
          <p:nvPr userDrawn="1"/>
        </p:nvSpPr>
        <p:spPr>
          <a:xfrm>
            <a:off x="1880889" y="6447848"/>
            <a:ext cx="13889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AUDIO VISUAL DYNAMICS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2B91C4-4E05-A842-99AC-7D8FAD5B6BF7}"/>
              </a:ext>
            </a:extLst>
          </p:cNvPr>
          <p:cNvSpPr txBox="1"/>
          <p:nvPr userDrawn="1"/>
        </p:nvSpPr>
        <p:spPr>
          <a:xfrm>
            <a:off x="1871245" y="6560355"/>
            <a:ext cx="26313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424 SAND SHORE ROAD, HACKETTSTOWN, NJ 07840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C1B856-4EAF-4C40-9675-8F3D702DC9DC}"/>
              </a:ext>
            </a:extLst>
          </p:cNvPr>
          <p:cNvSpPr txBox="1"/>
          <p:nvPr userDrawn="1"/>
        </p:nvSpPr>
        <p:spPr>
          <a:xfrm>
            <a:off x="4419604" y="6562284"/>
            <a:ext cx="2965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spc="50" baseline="0" dirty="0">
                <a:solidFill>
                  <a:schemeClr val="bg1"/>
                </a:solidFill>
              </a:rPr>
              <a:t>T. 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+1(973)993-8500  </a:t>
            </a:r>
            <a:r>
              <a:rPr lang="en-US" sz="800" spc="50" baseline="0" dirty="0">
                <a:solidFill>
                  <a:schemeClr val="bg1"/>
                </a:solidFill>
              </a:rPr>
              <a:t>F</a:t>
            </a:r>
            <a:r>
              <a:rPr lang="en-US" sz="800" spc="5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.+1(973)984-0644     </a:t>
            </a:r>
            <a:r>
              <a:rPr lang="en-US" sz="800" spc="50" baseline="0" dirty="0">
                <a:solidFill>
                  <a:schemeClr val="bg1"/>
                </a:solidFill>
              </a:rPr>
              <a:t>AVDUSA.COM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C225474-E766-BF4F-B941-2144D8DE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1200" y="6450479"/>
            <a:ext cx="1181100" cy="365125"/>
          </a:xfrm>
        </p:spPr>
        <p:txBody>
          <a:bodyPr/>
          <a:lstStyle>
            <a:lvl1pPr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9EAEEED7-66AD-6A4F-BDD9-597D2939B3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DE0815D-5823-C443-8B08-9C8DFC19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34300" y="6450479"/>
            <a:ext cx="2743200" cy="365125"/>
          </a:xfrm>
        </p:spPr>
        <p:txBody>
          <a:bodyPr/>
          <a:lstStyle>
            <a:lvl1pPr algn="ctr">
              <a:defRPr b="0" i="0"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fld id="{184CE3BB-4013-ED4E-842E-8D8A641CE99F}" type="datetime1">
              <a:rPr lang="en-US" smtClean="0"/>
              <a:t>6/27/23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83AAA8-81AC-BA4F-8FB0-A3767454CC7F}"/>
              </a:ext>
            </a:extLst>
          </p:cNvPr>
          <p:cNvCxnSpPr>
            <a:cxnSpLocks/>
          </p:cNvCxnSpPr>
          <p:nvPr userDrawn="1"/>
        </p:nvCxnSpPr>
        <p:spPr>
          <a:xfrm>
            <a:off x="458724" y="626639"/>
            <a:ext cx="11274552" cy="0"/>
          </a:xfrm>
          <a:prstGeom prst="line">
            <a:avLst/>
          </a:prstGeom>
          <a:ln w="635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91008A9D-0014-7645-A6C7-A88405AF37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977" y="6428168"/>
            <a:ext cx="1218048" cy="342037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5F94FB2-F2D3-2841-B286-D8626061F5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550" y="28010"/>
            <a:ext cx="11261725" cy="601663"/>
          </a:xfrm>
        </p:spPr>
        <p:txBody>
          <a:bodyPr anchor="b">
            <a:normAutofit/>
          </a:bodyPr>
          <a:lstStyle>
            <a:lvl1pPr algn="l">
              <a:defRPr sz="3200"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Slide Goes Here - Arial Regular 32pt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02AB7863-2D28-1442-A8DF-EFDAD2AABAF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57200" y="911221"/>
            <a:ext cx="5486400" cy="4146353"/>
          </a:xfrm>
          <a:prstGeom prst="rect">
            <a:avLst/>
          </a:prstGeom>
        </p:spPr>
        <p:txBody>
          <a:bodyPr r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67D6855F-53C2-3544-86D8-4019326E029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44683" y="911221"/>
            <a:ext cx="5486400" cy="4146353"/>
          </a:xfrm>
          <a:prstGeom prst="rect">
            <a:avLst/>
          </a:prstGeom>
        </p:spPr>
        <p:txBody>
          <a:bodyPr lIns="0"/>
          <a:lstStyle>
            <a:lvl1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</p:spTree>
    <p:extLst>
      <p:ext uri="{BB962C8B-B14F-4D97-AF65-F5344CB8AC3E}">
        <p14:creationId xmlns:p14="http://schemas.microsoft.com/office/powerpoint/2010/main" val="1811942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1A1358-88FD-8D4A-A0BA-7A16115A4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Arial Regular 32pt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9828-C4FC-4F41-B521-F030FA707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Arial Regular 28pt</a:t>
            </a:r>
          </a:p>
          <a:p>
            <a:pPr lvl="1"/>
            <a:r>
              <a:rPr lang="en-US" dirty="0"/>
              <a:t>Arial Regular 24pt</a:t>
            </a:r>
          </a:p>
          <a:p>
            <a:pPr lvl="2"/>
            <a:r>
              <a:rPr lang="en-US" dirty="0"/>
              <a:t>Arial Regular 20pt</a:t>
            </a:r>
          </a:p>
          <a:p>
            <a:pPr lvl="3"/>
            <a:r>
              <a:rPr lang="en-US" dirty="0"/>
              <a:t>Arial Regular 18pt</a:t>
            </a:r>
          </a:p>
          <a:p>
            <a:pPr lvl="4"/>
            <a:r>
              <a:rPr lang="en-US" dirty="0"/>
              <a:t>Arial Regular 18pt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68C8B-E322-6D48-9FA7-BFA49B0F95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2AEE6-F8DD-5940-92D3-E39CC53815FB}" type="datetime1">
              <a:rPr lang="en-US" smtClean="0"/>
              <a:t>6/27/23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D1ECB-3DB7-2448-9550-86935218DE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D7F6C-5C47-434D-BDFB-1D3A5667B6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EEED7-66AD-6A4F-BDD9-597D2939B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57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9" r:id="rId2"/>
    <p:sldLayoutId id="2147483673" r:id="rId3"/>
    <p:sldLayoutId id="2147483671" r:id="rId4"/>
    <p:sldLayoutId id="2147483672" r:id="rId5"/>
    <p:sldLayoutId id="2147483667" r:id="rId6"/>
    <p:sldLayoutId id="2147483675" r:id="rId7"/>
    <p:sldLayoutId id="2147483676" r:id="rId8"/>
    <p:sldLayoutId id="2147483677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Helvetica Neue" panose="02000503000000020004" pitchFamily="2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10BA19-AAFD-244B-AC53-C1F1B43E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0AAFF4-0823-BF42-94CB-661575E5DF28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n-US" dirty="0"/>
              <a:t>AVD Innovation and Capabilities</a:t>
            </a:r>
          </a:p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448177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106" y="918795"/>
            <a:ext cx="10925719" cy="988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We plan, manage, and execute all technical aspects of your events.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A1A8B-4542-A643-8088-0EBCB8D9D68A}"/>
              </a:ext>
            </a:extLst>
          </p:cNvPr>
          <p:cNvSpPr txBox="1">
            <a:spLocks/>
          </p:cNvSpPr>
          <p:nvPr/>
        </p:nvSpPr>
        <p:spPr>
          <a:xfrm>
            <a:off x="457200" y="2166707"/>
            <a:ext cx="11251580" cy="279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Planning and design consultation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Technical execution of your event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Production enhancements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Digital services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2400" dirty="0"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9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0306594" cy="988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We plan, manage, and execute all technical aspects of your events.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A1A8B-4542-A643-8088-0EBCB8D9D68A}"/>
              </a:ext>
            </a:extLst>
          </p:cNvPr>
          <p:cNvSpPr txBox="1">
            <a:spLocks/>
          </p:cNvSpPr>
          <p:nvPr/>
        </p:nvSpPr>
        <p:spPr>
          <a:xfrm>
            <a:off x="457200" y="2166707"/>
            <a:ext cx="11251580" cy="279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Planning and design consultation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Technical execution of your event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Production enhancements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Digital services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2400" dirty="0"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10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Expansive AV Experience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0306594" cy="988382"/>
          </a:xfrm>
        </p:spPr>
        <p:txBody>
          <a:bodyPr>
            <a:normAutofit/>
          </a:bodyPr>
          <a:lstStyle/>
          <a:p>
            <a:pPr marL="0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We have extensive experience with many different types of events at many different types of venues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145F33-4728-B347-9067-60F31FD2CF26}"/>
              </a:ext>
            </a:extLst>
          </p:cNvPr>
          <p:cNvSpPr/>
          <p:nvPr/>
        </p:nvSpPr>
        <p:spPr>
          <a:xfrm>
            <a:off x="1428069" y="1945678"/>
            <a:ext cx="4435300" cy="393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2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Types of events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National  / Regional / Local Sales Meetings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Product Launches / POA’s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Clinical and Market Advisory Boards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FDA Advisory Committee Meetings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Product Fairs / Conventions / Expos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Training Meetings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Special Events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Shareholder Meetings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Community and Political Events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ea typeface="Helvetica Neue Thin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62AEA4-EC65-5B43-A04C-7492BD028992}"/>
              </a:ext>
            </a:extLst>
          </p:cNvPr>
          <p:cNvSpPr/>
          <p:nvPr/>
        </p:nvSpPr>
        <p:spPr>
          <a:xfrm>
            <a:off x="6004551" y="1945678"/>
            <a:ext cx="4435300" cy="393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2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Varied Venues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Hotels / Conference Centers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Libraries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Restaurants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Zoos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Cruise Ships / Yachts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Museums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Historic Locations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Outdoor Parks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Theaters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ea typeface="Helvetica Neue Thin" panose="020B04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5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4261D2-6440-0D46-BEDC-57E33BA3F3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Technical Offerings</a:t>
            </a:r>
          </a:p>
        </p:txBody>
      </p:sp>
    </p:spTree>
    <p:extLst>
      <p:ext uri="{BB962C8B-B14F-4D97-AF65-F5344CB8AC3E}">
        <p14:creationId xmlns:p14="http://schemas.microsoft.com/office/powerpoint/2010/main" val="2357183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Floor Plans and Space Allocation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6AF546-B8A3-834E-AB0C-E56B0E2A38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180" y="1218210"/>
            <a:ext cx="5570921" cy="43048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BEADB8-5B95-C140-897D-376C57906D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1364" y="1218210"/>
            <a:ext cx="5570921" cy="43048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3920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Set Design / 3D Renderings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A picture containing indoor, computer, table, keyboard&#10;&#10;Description automatically generated">
            <a:extLst>
              <a:ext uri="{FF2B5EF4-FFF2-40B4-BE49-F238E27FC236}">
                <a16:creationId xmlns:a16="http://schemas.microsoft.com/office/drawing/2014/main" id="{8B9B5F31-8D2C-4540-87D4-237344C09B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008" y="1694103"/>
            <a:ext cx="5836990" cy="3283307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7A4B60-A89C-C145-89BC-A6289662F0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382" y="1694103"/>
            <a:ext cx="5836990" cy="3283306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145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Immersive General Sessions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5" descr="_DSC8473.jpg">
            <a:extLst>
              <a:ext uri="{FF2B5EF4-FFF2-40B4-BE49-F238E27FC236}">
                <a16:creationId xmlns:a16="http://schemas.microsoft.com/office/drawing/2014/main" id="{6C92563A-6216-E744-968E-1A5E6185D6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92" y="1511700"/>
            <a:ext cx="11513817" cy="3909580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1507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Immersive General Sessions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048FE6-7C69-9943-A2B9-AB025AB3B2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395" y="844338"/>
            <a:ext cx="10187210" cy="5169324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7220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Immersive General Sessions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3" descr="A screen shot of a television&#10;&#10;Description generated with high confidence">
            <a:extLst>
              <a:ext uri="{FF2B5EF4-FFF2-40B4-BE49-F238E27FC236}">
                <a16:creationId xmlns:a16="http://schemas.microsoft.com/office/drawing/2014/main" id="{563A57BA-AEED-B945-9B53-F90533A949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97"/>
          <a:stretch/>
        </p:blipFill>
        <p:spPr>
          <a:xfrm>
            <a:off x="550613" y="1226328"/>
            <a:ext cx="11110809" cy="4453112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7759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Collaborative &amp; Input Focused Advisory Board Setups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 descr="Photo Feb 10, 12 23 46 PM.jpg">
            <a:extLst>
              <a:ext uri="{FF2B5EF4-FFF2-40B4-BE49-F238E27FC236}">
                <a16:creationId xmlns:a16="http://schemas.microsoft.com/office/drawing/2014/main" id="{70F50707-B832-E247-A0CF-442B872A34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222" y="1302661"/>
            <a:ext cx="5486155" cy="4114616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AVD CAD - 20-0036 GENE Dallas Payer ADBrd 2-4-20v3.pdf">
            <a:extLst>
              <a:ext uri="{FF2B5EF4-FFF2-40B4-BE49-F238E27FC236}">
                <a16:creationId xmlns:a16="http://schemas.microsoft.com/office/drawing/2014/main" id="{DBAEADC1-CDE6-184A-A215-BC221C1017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531" y="1286981"/>
            <a:ext cx="5404584" cy="4176270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094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4E408-B2AA-3049-B760-AFE49C466C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Why Chose AVD 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DE50A-298E-8046-977C-E3DA47E7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857624E-03F2-7140-8CF6-135F3F551157}"/>
              </a:ext>
            </a:extLst>
          </p:cNvPr>
          <p:cNvGrpSpPr/>
          <p:nvPr/>
        </p:nvGrpSpPr>
        <p:grpSpPr>
          <a:xfrm>
            <a:off x="917575" y="1079500"/>
            <a:ext cx="7542530" cy="4826000"/>
            <a:chOff x="641350" y="1178560"/>
            <a:chExt cx="7542530" cy="4826000"/>
          </a:xfrm>
        </p:grpSpPr>
        <p:sp>
          <p:nvSpPr>
            <p:cNvPr id="6" name="Arrow: Right 2">
              <a:extLst>
                <a:ext uri="{FF2B5EF4-FFF2-40B4-BE49-F238E27FC236}">
                  <a16:creationId xmlns:a16="http://schemas.microsoft.com/office/drawing/2014/main" id="{4ADDBE01-5AE1-F748-911A-F674A5A273B1}"/>
                </a:ext>
              </a:extLst>
            </p:cNvPr>
            <p:cNvSpPr/>
            <p:nvPr/>
          </p:nvSpPr>
          <p:spPr>
            <a:xfrm>
              <a:off x="647316" y="1178560"/>
              <a:ext cx="7536564" cy="4826000"/>
            </a:xfrm>
            <a:prstGeom prst="rightArrow">
              <a:avLst>
                <a:gd name="adj1" fmla="val 85388"/>
                <a:gd name="adj2" fmla="val 13051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/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7" name="Diagram 6">
              <a:extLst>
                <a:ext uri="{FF2B5EF4-FFF2-40B4-BE49-F238E27FC236}">
                  <a16:creationId xmlns:a16="http://schemas.microsoft.com/office/drawing/2014/main" id="{F17C130C-A33C-C94C-B7A9-3F3E8EAD36B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88545706"/>
                </p:ext>
              </p:extLst>
            </p:nvPr>
          </p:nvGraphicFramePr>
          <p:xfrm>
            <a:off x="641350" y="1193800"/>
            <a:ext cx="6705600" cy="4470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30EC94C-2998-0A44-AAB6-595FDBCCA15B}"/>
              </a:ext>
            </a:extLst>
          </p:cNvPr>
          <p:cNvSpPr/>
          <p:nvPr/>
        </p:nvSpPr>
        <p:spPr>
          <a:xfrm>
            <a:off x="8863965" y="2890391"/>
            <a:ext cx="33153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Flawless Event Execution</a:t>
            </a:r>
          </a:p>
        </p:txBody>
      </p:sp>
    </p:spTree>
    <p:extLst>
      <p:ext uri="{BB962C8B-B14F-4D97-AF65-F5344CB8AC3E}">
        <p14:creationId xmlns:p14="http://schemas.microsoft.com/office/powerpoint/2010/main" val="408539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 Show / Resource Fair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Picture 7" descr="IMG_0026.jpg">
            <a:extLst>
              <a:ext uri="{FF2B5EF4-FFF2-40B4-BE49-F238E27FC236}">
                <a16:creationId xmlns:a16="http://schemas.microsoft.com/office/drawing/2014/main" id="{C2828AEB-84EA-1B40-9389-7C2F704B1E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5225" y="1005614"/>
            <a:ext cx="6983711" cy="2382325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IMG_0028.jpg">
            <a:extLst>
              <a:ext uri="{FF2B5EF4-FFF2-40B4-BE49-F238E27FC236}">
                <a16:creationId xmlns:a16="http://schemas.microsoft.com/office/drawing/2014/main" id="{A914699A-B9F8-9E49-AD57-239E4090AF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8791" y="3422114"/>
            <a:ext cx="6979443" cy="2572349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500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Production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0306594" cy="988382"/>
          </a:xfrm>
        </p:spPr>
        <p:txBody>
          <a:bodyPr>
            <a:normAutofit/>
          </a:bodyPr>
          <a:lstStyle/>
          <a:p>
            <a:pPr marL="0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We have extensive experience with many different types of events at many different types of venues</a:t>
            </a: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D22B8E73-5CC7-B646-9E97-454517E8C71B}"/>
              </a:ext>
            </a:extLst>
          </p:cNvPr>
          <p:cNvSpPr/>
          <p:nvPr/>
        </p:nvSpPr>
        <p:spPr>
          <a:xfrm>
            <a:off x="1741311" y="2111191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D9770D-44A2-BA47-96ED-02B00CA72D68}"/>
              </a:ext>
            </a:extLst>
          </p:cNvPr>
          <p:cNvSpPr txBox="1"/>
          <p:nvPr/>
        </p:nvSpPr>
        <p:spPr>
          <a:xfrm>
            <a:off x="1857669" y="2299449"/>
            <a:ext cx="1394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Meeting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Theme 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Integration</a:t>
            </a: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1ADBA6C5-E72E-504D-B851-67129E505AFF}"/>
              </a:ext>
            </a:extLst>
          </p:cNvPr>
          <p:cNvSpPr/>
          <p:nvPr/>
        </p:nvSpPr>
        <p:spPr>
          <a:xfrm>
            <a:off x="3103946" y="2868709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DFF9128C-D77C-924D-9355-54C4B67C92DE}"/>
              </a:ext>
            </a:extLst>
          </p:cNvPr>
          <p:cNvSpPr/>
          <p:nvPr/>
        </p:nvSpPr>
        <p:spPr>
          <a:xfrm>
            <a:off x="401087" y="2868708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ABDE70BD-42AB-5340-B66F-4A74253CC2F9}"/>
              </a:ext>
            </a:extLst>
          </p:cNvPr>
          <p:cNvSpPr/>
          <p:nvPr/>
        </p:nvSpPr>
        <p:spPr>
          <a:xfrm>
            <a:off x="1745793" y="3594849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4ADA68A-0084-DE44-988A-0AED7023BA17}"/>
              </a:ext>
            </a:extLst>
          </p:cNvPr>
          <p:cNvSpPr/>
          <p:nvPr/>
        </p:nvSpPr>
        <p:spPr>
          <a:xfrm>
            <a:off x="8567360" y="1967754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31DB4F55-5103-BD47-951D-6EC3C13B39B0}"/>
              </a:ext>
            </a:extLst>
          </p:cNvPr>
          <p:cNvSpPr/>
          <p:nvPr/>
        </p:nvSpPr>
        <p:spPr>
          <a:xfrm>
            <a:off x="9929995" y="2725272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61E4D1D5-18AF-6B4E-86C9-E3CEFC07F97B}"/>
              </a:ext>
            </a:extLst>
          </p:cNvPr>
          <p:cNvSpPr/>
          <p:nvPr/>
        </p:nvSpPr>
        <p:spPr>
          <a:xfrm>
            <a:off x="7227136" y="2725271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A40164B4-3409-3C44-B9DF-D38ED8BC6780}"/>
              </a:ext>
            </a:extLst>
          </p:cNvPr>
          <p:cNvSpPr/>
          <p:nvPr/>
        </p:nvSpPr>
        <p:spPr>
          <a:xfrm>
            <a:off x="8571842" y="3451412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A3D99268-359A-364C-B359-3FB71778CDD9}"/>
              </a:ext>
            </a:extLst>
          </p:cNvPr>
          <p:cNvSpPr/>
          <p:nvPr/>
        </p:nvSpPr>
        <p:spPr>
          <a:xfrm>
            <a:off x="5150221" y="3267635"/>
            <a:ext cx="1622253" cy="1398494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0000">
                <a:schemeClr val="accent1">
                  <a:lumMod val="75000"/>
                </a:schemeClr>
              </a:gs>
            </a:gsLst>
            <a:lin ang="36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B4AAF1-C5C7-7246-9A49-B8CC8CC939B8}"/>
              </a:ext>
            </a:extLst>
          </p:cNvPr>
          <p:cNvSpPr txBox="1"/>
          <p:nvPr/>
        </p:nvSpPr>
        <p:spPr>
          <a:xfrm>
            <a:off x="503999" y="3151095"/>
            <a:ext cx="1394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Set /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Graphic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098076-C526-7340-933D-C750EFFD011F}"/>
              </a:ext>
            </a:extLst>
          </p:cNvPr>
          <p:cNvSpPr txBox="1"/>
          <p:nvPr/>
        </p:nvSpPr>
        <p:spPr>
          <a:xfrm>
            <a:off x="1826293" y="3962402"/>
            <a:ext cx="139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Gobos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Signage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E386D9-6DAE-8347-8E26-A8C4E1EF02C7}"/>
              </a:ext>
            </a:extLst>
          </p:cNvPr>
          <p:cNvSpPr txBox="1"/>
          <p:nvPr/>
        </p:nvSpPr>
        <p:spPr>
          <a:xfrm>
            <a:off x="3197894" y="3182472"/>
            <a:ext cx="1394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PowerPoint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Template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70D662D-3545-4645-BA79-D3900B3E4FEA}"/>
              </a:ext>
            </a:extLst>
          </p:cNvPr>
          <p:cNvSpPr txBox="1"/>
          <p:nvPr/>
        </p:nvSpPr>
        <p:spPr>
          <a:xfrm>
            <a:off x="8683717" y="2182906"/>
            <a:ext cx="1394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On Site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Media 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Support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5B1A9D-2BEA-EA46-B94E-2993276BFFD7}"/>
              </a:ext>
            </a:extLst>
          </p:cNvPr>
          <p:cNvSpPr txBox="1"/>
          <p:nvPr/>
        </p:nvSpPr>
        <p:spPr>
          <a:xfrm>
            <a:off x="7334530" y="3186952"/>
            <a:ext cx="139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PowerPoint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Editing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3197B9-D955-A94D-A3B1-700AEC8AF00F}"/>
              </a:ext>
            </a:extLst>
          </p:cNvPr>
          <p:cNvSpPr txBox="1"/>
          <p:nvPr/>
        </p:nvSpPr>
        <p:spPr>
          <a:xfrm>
            <a:off x="8679236" y="3845858"/>
            <a:ext cx="139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Photography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Videography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7C9F41-ADF7-454F-ADE9-9FFA9AFE2806}"/>
              </a:ext>
            </a:extLst>
          </p:cNvPr>
          <p:cNvSpPr txBox="1"/>
          <p:nvPr/>
        </p:nvSpPr>
        <p:spPr>
          <a:xfrm>
            <a:off x="10041871" y="3245222"/>
            <a:ext cx="139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Helvetica Neue Thin" panose="020B0403020202020204" pitchFamily="34" charset="0"/>
                <a:cs typeface="Arial" panose="020B0604020202020204" pitchFamily="34" charset="0"/>
              </a:rPr>
              <a:t>Editing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A03B3A-89D6-544C-95A7-7F98C064993F}"/>
              </a:ext>
            </a:extLst>
          </p:cNvPr>
          <p:cNvSpPr txBox="1"/>
          <p:nvPr/>
        </p:nvSpPr>
        <p:spPr>
          <a:xfrm>
            <a:off x="5271064" y="3460378"/>
            <a:ext cx="1394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Media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Event 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Recording</a:t>
            </a:r>
          </a:p>
        </p:txBody>
      </p:sp>
    </p:spTree>
    <p:extLst>
      <p:ext uri="{BB962C8B-B14F-4D97-AF65-F5344CB8AC3E}">
        <p14:creationId xmlns:p14="http://schemas.microsoft.com/office/powerpoint/2010/main" val="20364849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 descr="A picture containing flower&#10;&#10;Description automatically generated">
            <a:extLst>
              <a:ext uri="{FF2B5EF4-FFF2-40B4-BE49-F238E27FC236}">
                <a16:creationId xmlns:a16="http://schemas.microsoft.com/office/drawing/2014/main" id="{00C58E2F-59D5-3F46-A875-33B97EF120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Broadcast &amp; Virtual Event Support Features</a:t>
            </a:r>
          </a:p>
        </p:txBody>
      </p:sp>
    </p:spTree>
    <p:extLst>
      <p:ext uri="{BB962C8B-B14F-4D97-AF65-F5344CB8AC3E}">
        <p14:creationId xmlns:p14="http://schemas.microsoft.com/office/powerpoint/2010/main" val="2063714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8ADE-E85F-2C4D-8D2F-10EBC693C6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9311" y="-92900"/>
            <a:ext cx="8505421" cy="601663"/>
          </a:xfrm>
        </p:spPr>
        <p:txBody>
          <a:bodyPr/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™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1D5B4-46E7-3649-8515-CEDADB6D8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004526"/>
            <a:ext cx="5486400" cy="4146353"/>
          </a:xfrm>
        </p:spPr>
        <p:txBody>
          <a:bodyPr>
            <a:normAutofit fontScale="62500" lnSpcReduction="20000"/>
          </a:bodyPr>
          <a:lstStyle/>
          <a:p>
            <a:pPr marL="171450" indent="-171450"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For events / meetings requiring 2-way transmission on or off event location</a:t>
            </a:r>
          </a:p>
          <a:p>
            <a:pPr marL="171450" indent="-17145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Use AVD’s studio, or we’ll travel to yours</a:t>
            </a:r>
          </a:p>
          <a:p>
            <a:pPr marL="171450" indent="-17145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Leverage our state-of-the-art equipment (studio configured lighting, cameras, video walls, custom scenic)</a:t>
            </a:r>
          </a:p>
          <a:p>
            <a:pPr marL="171450" indent="-17145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Green Screen for full scenic elements</a:t>
            </a:r>
          </a:p>
          <a:p>
            <a:pPr marL="171450" indent="-17145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Attendee interactive technologies (Q&amp;A, live polling)</a:t>
            </a:r>
          </a:p>
          <a:p>
            <a:pPr marL="171450" indent="-17145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“AVD Presenter Package”: can be provided to all remote speakers - HD Video camera, professional microphone, scenic backdrop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CBF29-38A4-6549-8E7A-9DFB06B2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317D679-8D97-414E-A94F-AD3309D7590C}"/>
              </a:ext>
            </a:extLst>
          </p:cNvPr>
          <p:cNvSpPr txBox="1">
            <a:spLocks/>
          </p:cNvSpPr>
          <p:nvPr/>
        </p:nvSpPr>
        <p:spPr>
          <a:xfrm>
            <a:off x="457200" y="918795"/>
            <a:ext cx="5486400" cy="988382"/>
          </a:xfrm>
          <a:prstGeom prst="rect">
            <a:avLst/>
          </a:prstGeom>
        </p:spPr>
        <p:txBody>
          <a:bodyPr vert="horz" lIns="91440" tIns="45720" rIns="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Provide the highest production level look and feel through a virtual event.</a:t>
            </a:r>
          </a:p>
        </p:txBody>
      </p:sp>
      <p:pic>
        <p:nvPicPr>
          <p:cNvPr id="8" name="Picture 7" descr="DSC_3711.jpg">
            <a:extLst>
              <a:ext uri="{FF2B5EF4-FFF2-40B4-BE49-F238E27FC236}">
                <a16:creationId xmlns:a16="http://schemas.microsoft.com/office/drawing/2014/main" id="{0C46532A-3DF9-C84E-B531-C81310A68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4251" y="878676"/>
            <a:ext cx="4478559" cy="2496660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1CD047-9A5B-9D4A-A655-F6A0225CFA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3415" y="3562407"/>
            <a:ext cx="4481459" cy="2520821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4CA2AD-0711-4E42-802A-B714E8FC99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550" y="100248"/>
            <a:ext cx="2756303" cy="49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50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8ADE-E85F-2C4D-8D2F-10EBC693C6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7241" y="67743"/>
            <a:ext cx="8505421" cy="301756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™</a:t>
            </a:r>
            <a:endParaRPr lang="en-US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CBF29-38A4-6549-8E7A-9DFB06B2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4CA2AD-0711-4E42-802A-B714E8FC99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550" y="100248"/>
            <a:ext cx="2756303" cy="4906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C83F0B-4B49-0D4B-B2AA-B9BCA6B1DC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527" y="851183"/>
            <a:ext cx="7733451" cy="5155634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8772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8ADE-E85F-2C4D-8D2F-10EBC693C6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870" y="13955"/>
            <a:ext cx="8505421" cy="301756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™</a:t>
            </a:r>
            <a:endParaRPr lang="en-US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CBF29-38A4-6549-8E7A-9DFB06B2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4CA2AD-0711-4E42-802A-B714E8FC99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5" y="73353"/>
            <a:ext cx="1747210" cy="4906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128684-8C64-8840-9D56-0CA46B25C273}"/>
              </a:ext>
            </a:extLst>
          </p:cNvPr>
          <p:cNvSpPr txBox="1">
            <a:spLocks/>
          </p:cNvSpPr>
          <p:nvPr/>
        </p:nvSpPr>
        <p:spPr>
          <a:xfrm>
            <a:off x="2501151" y="28010"/>
            <a:ext cx="8148357" cy="6016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Platform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829A5F-0207-D84C-ADAF-9F3D5C20D0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517" y="1160895"/>
            <a:ext cx="5525018" cy="3106305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BDCD2B-45A3-D144-B161-7F8EE640DE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6562" y="2481695"/>
            <a:ext cx="5525018" cy="3106305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05081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 Frames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443345-F0B7-C349-8227-720C2B5EFA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206" y="3562550"/>
            <a:ext cx="3712453" cy="2088255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0DB028-5013-8F48-A7D4-FFBFFA73EC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774" y="3562550"/>
            <a:ext cx="3712452" cy="2088254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B418A6-134F-F645-94F7-3997A2AD10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9343" y="3562550"/>
            <a:ext cx="3712452" cy="2088254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D25E00-8F00-434D-84D5-C588BC0097D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68" y="1157102"/>
            <a:ext cx="3712453" cy="2088254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CBADE9-5B3E-8C49-9812-D1573A339F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775" y="1157102"/>
            <a:ext cx="3712451" cy="2088254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285EBE-053D-3043-8BF4-9054AC41104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1105" y="1157102"/>
            <a:ext cx="3712451" cy="2088254"/>
          </a:xfrm>
          <a:prstGeom prst="rect">
            <a:avLst/>
          </a:prstGeom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0161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Theme Integration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EB3CBE2-A235-204C-8FED-E64F4CDE61D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4184" y="987642"/>
            <a:ext cx="6949479" cy="4632986"/>
          </a:xfrm>
          <a:prstGeom prst="rect">
            <a:avLst/>
          </a:prstGeom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567625-62C5-F94F-9201-CF3FCC27C8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364" y="999771"/>
            <a:ext cx="3891571" cy="2184932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CF65660-7F9E-D341-AC86-C9D8047EC99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364" y="3435659"/>
            <a:ext cx="3891571" cy="2184932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214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Broadcast &amp; Virtual Event Support – On The Road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 descr="A group of people in a room&#10;&#10;Description automatically generated">
            <a:extLst>
              <a:ext uri="{FF2B5EF4-FFF2-40B4-BE49-F238E27FC236}">
                <a16:creationId xmlns:a16="http://schemas.microsoft.com/office/drawing/2014/main" id="{ACC43362-3392-284B-9871-4A4E8B659E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13" y="1035850"/>
            <a:ext cx="6065795" cy="4549346"/>
          </a:xfrm>
          <a:prstGeom prst="rect">
            <a:avLst/>
          </a:prstGeom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8E0D88A8-7B91-A140-99E6-198BC3B32D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4989" y="1011138"/>
            <a:ext cx="3429000" cy="4572000"/>
          </a:xfrm>
          <a:prstGeom prst="rect">
            <a:avLst/>
          </a:prstGeom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292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Saves You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43F0B6-C16D-2642-BE5F-0FB8B75D7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3979"/>
            <a:ext cx="11251580" cy="3900411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Comprehensive proposals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Pre and post meeting coordination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Site inspection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In-house expert CAD designers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Cross industry experience (extensive pharma industry history)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24/7 on-site service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Full partnership to exceed meeting goals and objectives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Quick turn around billing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endParaRPr lang="en-US" dirty="0">
              <a:ea typeface="Helvetica Neue Thin" panose="020B0403020202020204" pitchFamily="34" charset="0"/>
            </a:endParaRPr>
          </a:p>
          <a:p>
            <a:endParaRPr lang="en-US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3B67431A-B506-9147-B9C2-540FC211A495}"/>
              </a:ext>
            </a:extLst>
          </p:cNvPr>
          <p:cNvSpPr txBox="1">
            <a:spLocks/>
          </p:cNvSpPr>
          <p:nvPr/>
        </p:nvSpPr>
        <p:spPr>
          <a:xfrm>
            <a:off x="457200" y="918795"/>
            <a:ext cx="10306594" cy="988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Less time and involvement on your part needed for planning and executing the AV component of an event</a:t>
            </a:r>
            <a:endParaRPr lang="en-US" sz="300" i="1" dirty="0">
              <a:solidFill>
                <a:schemeClr val="accent1">
                  <a:lumMod val="75000"/>
                </a:schemeClr>
              </a:solidFill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18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Client History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1251580" cy="683579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Strong core client base that has stayed with the company for years</a:t>
            </a:r>
          </a:p>
          <a:p>
            <a:endParaRPr lang="en-US" i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A1A8B-4542-A643-8088-0EBCB8D9D68A}"/>
              </a:ext>
            </a:extLst>
          </p:cNvPr>
          <p:cNvSpPr txBox="1">
            <a:spLocks/>
          </p:cNvSpPr>
          <p:nvPr/>
        </p:nvSpPr>
        <p:spPr>
          <a:xfrm>
            <a:off x="457200" y="2166707"/>
            <a:ext cx="11251580" cy="279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99% of our customers are repeat customers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Multiple customers have worked with us for more than 20 years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Cross Industry experience (extensive pharma industry history)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Corporate and third-party planners retain us as they move to other companies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Venues prefer working with AVD</a:t>
            </a:r>
          </a:p>
        </p:txBody>
      </p:sp>
    </p:spTree>
    <p:extLst>
      <p:ext uri="{BB962C8B-B14F-4D97-AF65-F5344CB8AC3E}">
        <p14:creationId xmlns:p14="http://schemas.microsoft.com/office/powerpoint/2010/main" val="3464815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Value For Your Dollar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43F0B6-C16D-2642-BE5F-0FB8B75D7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3979"/>
            <a:ext cx="11251580" cy="3900411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Up front discount on AVD owned equipment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3-Day maximum weekly rental charge on AVD equipment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Critical backup equipment ready at no cost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latin typeface="Arial"/>
                <a:ea typeface="Helvetica Neue Thin" panose="020B0403020202020204" pitchFamily="34" charset="0"/>
                <a:cs typeface="Arial"/>
              </a:rPr>
              <a:t>“Just in case” equipment at no cost if not used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No cost site inspection (just T&amp;E)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No charge pre and post event coordination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Competitive pricing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dirty="0">
                <a:ea typeface="Helvetica Neue Thin" panose="020B0403020202020204" pitchFamily="34" charset="0"/>
              </a:rPr>
              <a:t>Customized procurement savings reports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endParaRPr lang="en-US" dirty="0">
              <a:ea typeface="Helvetica Neue Thin" panose="020B0403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3B67431A-B506-9147-B9C2-540FC211A495}"/>
              </a:ext>
            </a:extLst>
          </p:cNvPr>
          <p:cNvSpPr txBox="1">
            <a:spLocks/>
          </p:cNvSpPr>
          <p:nvPr/>
        </p:nvSpPr>
        <p:spPr>
          <a:xfrm>
            <a:off x="457200" y="918795"/>
            <a:ext cx="10306594" cy="988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We offer significant value for your audiovisual dollars</a:t>
            </a:r>
          </a:p>
        </p:txBody>
      </p:sp>
    </p:spTree>
    <p:extLst>
      <p:ext uri="{BB962C8B-B14F-4D97-AF65-F5344CB8AC3E}">
        <p14:creationId xmlns:p14="http://schemas.microsoft.com/office/powerpoint/2010/main" val="3897400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18A7C-401B-C14F-A555-3407C30B0A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DDD07-F974-1A47-B1AF-BEF5D8920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8795"/>
            <a:ext cx="11251580" cy="3900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ea typeface="Helvetica Neue UltraLight" panose="02000206000000020004" pitchFamily="2" charset="0"/>
              </a:rPr>
              <a:t>AVD has the technology and the experience to support in-person, streaming, broadcasting, or webcasting for all your event needs. </a:t>
            </a:r>
          </a:p>
          <a:p>
            <a:pPr marL="0" indent="0" algn="ctr">
              <a:buNone/>
            </a:pPr>
            <a:r>
              <a:rPr lang="en-US" sz="4000" dirty="0">
                <a:ea typeface="Helvetica Neue UltraLight" panose="02000206000000020004" pitchFamily="2" charset="0"/>
              </a:rPr>
              <a:t>We will partner with you to impactfully support your event goals and objectives. </a:t>
            </a:r>
          </a:p>
          <a:p>
            <a:pPr marL="0" indent="0" algn="ctr">
              <a:buNone/>
            </a:pPr>
            <a:endParaRPr lang="en-US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D92BD-F158-DD47-8BAB-00D2E29D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334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DF3F1-7CEC-3D44-B591-9546E2DAF5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Testimonials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78E51D-B9D6-8A42-96FE-24B54CC80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B045ABD-8011-C747-92F8-BB02D43B5A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3889" y="1168193"/>
            <a:ext cx="10688754" cy="16557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“I wanted to thank AVD for a fantastic day yesterday. The workshop was a huge success and that was due to AVD being able to navigate all of us through the virtual program. Thank you and your team for all of the support!”</a:t>
            </a:r>
          </a:p>
          <a:p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0FA563D-B6D4-2A45-AF21-2419815145CF}"/>
              </a:ext>
            </a:extLst>
          </p:cNvPr>
          <p:cNvSpPr txBox="1">
            <a:spLocks/>
          </p:cNvSpPr>
          <p:nvPr/>
        </p:nvSpPr>
        <p:spPr>
          <a:xfrm>
            <a:off x="1021977" y="3018001"/>
            <a:ext cx="10148047" cy="821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“Thanks again for all your help in Dallas. The Broadcast studio worked perfectly and really surpassed our expectations.”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372724C-639A-B140-902B-4FDBBDBE5A7A}"/>
              </a:ext>
            </a:extLst>
          </p:cNvPr>
          <p:cNvSpPr txBox="1">
            <a:spLocks/>
          </p:cNvSpPr>
          <p:nvPr/>
        </p:nvSpPr>
        <p:spPr>
          <a:xfrm>
            <a:off x="853889" y="4386242"/>
            <a:ext cx="10484223" cy="1200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“Your team was incredibly professional and helpful… the Broadcast component was a huge hit and really helped drive a terrific experience for the participants.”</a:t>
            </a:r>
          </a:p>
        </p:txBody>
      </p:sp>
    </p:spTree>
    <p:extLst>
      <p:ext uri="{BB962C8B-B14F-4D97-AF65-F5344CB8AC3E}">
        <p14:creationId xmlns:p14="http://schemas.microsoft.com/office/powerpoint/2010/main" val="3751423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516445-A701-2C47-BCAD-1830AC25B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56FC-63E7-654B-B426-1FD4877EB047}"/>
              </a:ext>
            </a:extLst>
          </p:cNvPr>
          <p:cNvSpPr txBox="1">
            <a:spLocks/>
          </p:cNvSpPr>
          <p:nvPr/>
        </p:nvSpPr>
        <p:spPr>
          <a:xfrm>
            <a:off x="457200" y="2849961"/>
            <a:ext cx="11251580" cy="115807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7200" i="1" dirty="0">
                <a:solidFill>
                  <a:schemeClr val="accent1">
                    <a:lumMod val="75000"/>
                  </a:schemeClr>
                </a:solidFill>
                <a:ea typeface="Helvetica Neue UltraLight" panose="02000206000000020004" pitchFamily="2" charset="0"/>
              </a:rPr>
              <a:t>Thank you!!!</a:t>
            </a:r>
            <a:endParaRPr lang="en-US" sz="72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16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Our Strength Is Our People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1251580" cy="988382"/>
          </a:xfrm>
        </p:spPr>
        <p:txBody>
          <a:bodyPr>
            <a:normAutofit/>
          </a:bodyPr>
          <a:lstStyle/>
          <a:p>
            <a:pPr marL="0" lvl="1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AVD personnel have the experience to ensure successful flawless execution of your event goals and objectives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A1A8B-4542-A643-8088-0EBCB8D9D68A}"/>
              </a:ext>
            </a:extLst>
          </p:cNvPr>
          <p:cNvSpPr txBox="1">
            <a:spLocks/>
          </p:cNvSpPr>
          <p:nvPr/>
        </p:nvSpPr>
        <p:spPr>
          <a:xfrm>
            <a:off x="457200" y="2166707"/>
            <a:ext cx="11251580" cy="279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Employ in-house technicians for quality and consistency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Employees average 17+ years of AV experience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Large number of AVD trained and trusted contractors (Permalancers) 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endParaRPr lang="en-US" sz="2400" dirty="0"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289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AVD Headquarters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0306594" cy="988382"/>
          </a:xfrm>
        </p:spPr>
        <p:txBody>
          <a:bodyPr>
            <a:normAutofit/>
          </a:bodyPr>
          <a:lstStyle/>
          <a:p>
            <a:pPr marL="0" lvl="1" indent="0">
              <a:spcBef>
                <a:spcPts val="700"/>
              </a:spcBef>
              <a:buClr>
                <a:schemeClr val="accent2"/>
              </a:buClr>
              <a:buSzPct val="60000"/>
              <a:buNone/>
            </a:pP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High-tech headquarters enables us to quickly respond to our client needs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A1A8B-4542-A643-8088-0EBCB8D9D68A}"/>
              </a:ext>
            </a:extLst>
          </p:cNvPr>
          <p:cNvSpPr txBox="1">
            <a:spLocks/>
          </p:cNvSpPr>
          <p:nvPr/>
        </p:nvSpPr>
        <p:spPr>
          <a:xfrm>
            <a:off x="457200" y="2166707"/>
            <a:ext cx="11251580" cy="279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30,000 Square feet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Collaborative workspace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Client conferencing abilities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r>
              <a:rPr lang="en-US" sz="2400" dirty="0">
                <a:ea typeface="Helvetica Neue Thin" panose="020B0403020202020204" pitchFamily="34" charset="0"/>
              </a:rPr>
              <a:t>Five truck loading docks; two drive in bays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</a:pPr>
            <a:endParaRPr lang="en-US" sz="2400" dirty="0"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842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Our State-Of-The-Art Facilities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8A2A5-3BD8-E449-90C3-8F06EB9E2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8795"/>
            <a:ext cx="10306594" cy="988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ea typeface="Helvetica Neue Thin" panose="020B0403020202020204" pitchFamily="34" charset="0"/>
              </a:rPr>
              <a:t>AVD’s headquarters are designed to focus on our client’s event technical/production needs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2AE027-F703-6940-A719-4B9160260E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46609" y="2139456"/>
            <a:ext cx="4981549" cy="3593707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0D5DE5-C1AA-3E4F-AB3E-1C31BFA199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767" y="2139119"/>
            <a:ext cx="4970624" cy="3594381"/>
          </a:xfrm>
          <a:prstGeom prst="rect">
            <a:avLst/>
          </a:prstGeom>
          <a:effectLst>
            <a:outerShdw blurRad="190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7271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Our State-Of-The-Art Facilities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603ADC-416E-B849-B2DC-61EF765F86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627" y="1643608"/>
            <a:ext cx="5909210" cy="3598093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611D5-4908-574D-AEB1-9E1E89B859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31" y="1643608"/>
            <a:ext cx="5397141" cy="3598094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9498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C179-29CF-B942-B4AF-186F741849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Our State-Of-The-Art Facilities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966CCC-AF76-D143-BE3E-E6FC8816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2A885-27F0-1744-912C-3769BBBF8E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448" y="1976718"/>
            <a:ext cx="3711387" cy="2474258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86F268-97C5-B643-B8E9-9C2609E9E7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8211" y="1983684"/>
            <a:ext cx="3680769" cy="2453846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BD779C-CDAF-264C-BF01-803A3F3C32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599" y="1949824"/>
            <a:ext cx="3671047" cy="2460812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346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79A43-F351-1E42-A0E9-0982F5C7B6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Goals and Objectives for Your Event (Virtual or In-Person)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575BC5-BDC4-7B49-A4D6-4AFF4B658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EED7-66AD-6A4F-BDD9-597D2939B30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5E9358E-DB4E-9142-8FC4-46E4C2C6DAE0}"/>
              </a:ext>
            </a:extLst>
          </p:cNvPr>
          <p:cNvGraphicFramePr/>
          <p:nvPr/>
        </p:nvGraphicFramePr>
        <p:xfrm>
          <a:off x="1967706" y="864281"/>
          <a:ext cx="8256589" cy="5504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816F695-AAF4-B949-9D34-DADC026187BE}"/>
              </a:ext>
            </a:extLst>
          </p:cNvPr>
          <p:cNvSpPr txBox="1"/>
          <p:nvPr/>
        </p:nvSpPr>
        <p:spPr>
          <a:xfrm>
            <a:off x="4133614" y="2293633"/>
            <a:ext cx="17812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Engagement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FBC96B-0243-7F47-8A33-F5BB983FDC9E}"/>
              </a:ext>
            </a:extLst>
          </p:cNvPr>
          <p:cNvSpPr txBox="1"/>
          <p:nvPr/>
        </p:nvSpPr>
        <p:spPr>
          <a:xfrm>
            <a:off x="6304614" y="2103133"/>
            <a:ext cx="17764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Message </a:t>
            </a:r>
          </a:p>
          <a:p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Optimization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C54238-8A59-7B44-9D7C-0FF2BED29C1B}"/>
              </a:ext>
            </a:extLst>
          </p:cNvPr>
          <p:cNvSpPr txBox="1"/>
          <p:nvPr/>
        </p:nvSpPr>
        <p:spPr>
          <a:xfrm>
            <a:off x="6304614" y="4278238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Motivation &amp;</a:t>
            </a:r>
          </a:p>
          <a:p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Excitement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EE02D2-9297-7A4D-A3E3-63A02EED48DA}"/>
              </a:ext>
            </a:extLst>
          </p:cNvPr>
          <p:cNvSpPr txBox="1"/>
          <p:nvPr/>
        </p:nvSpPr>
        <p:spPr>
          <a:xfrm>
            <a:off x="4060834" y="4278237"/>
            <a:ext cx="19239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Retention </a:t>
            </a:r>
          </a:p>
          <a:p>
            <a:pPr algn="r"/>
            <a:r>
              <a:rPr lang="en-US" sz="2200" dirty="0">
                <a:effectLst>
                  <a:outerShdw blurRad="50800" dist="38100" dir="2700000" algn="tl" rotWithShape="0">
                    <a:schemeClr val="accent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Enhancement</a:t>
            </a:r>
          </a:p>
        </p:txBody>
      </p:sp>
    </p:spTree>
    <p:extLst>
      <p:ext uri="{BB962C8B-B14F-4D97-AF65-F5344CB8AC3E}">
        <p14:creationId xmlns:p14="http://schemas.microsoft.com/office/powerpoint/2010/main" val="297473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9243</TotalTime>
  <Words>845</Words>
  <Application>Microsoft Macintosh PowerPoint</Application>
  <PresentationFormat>Widescreen</PresentationFormat>
  <Paragraphs>182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Helvetica Neue</vt:lpstr>
      <vt:lpstr>Helvetica Neue Light</vt:lpstr>
      <vt:lpstr>Helvetica Neue Thin</vt:lpstr>
      <vt:lpstr>Office Theme</vt:lpstr>
      <vt:lpstr>PowerPoint Presentation</vt:lpstr>
      <vt:lpstr>Why Chose AVD ? </vt:lpstr>
      <vt:lpstr>AVD Client History</vt:lpstr>
      <vt:lpstr>Our Strength Is Our People</vt:lpstr>
      <vt:lpstr>AVD Headquarters</vt:lpstr>
      <vt:lpstr>Our State-Of-The-Art Facilities</vt:lpstr>
      <vt:lpstr>Our State-Of-The-Art Facilities</vt:lpstr>
      <vt:lpstr>Our State-Of-The-Art Facilities</vt:lpstr>
      <vt:lpstr>Goals and Objectives for Your Event (Virtual or In-Person)</vt:lpstr>
      <vt:lpstr>What We Do</vt:lpstr>
      <vt:lpstr>What We Do</vt:lpstr>
      <vt:lpstr>Expansive AV Experience</vt:lpstr>
      <vt:lpstr>Technical Offerings</vt:lpstr>
      <vt:lpstr>Floor Plans and Space Allocation</vt:lpstr>
      <vt:lpstr>Set Design / 3D Renderings</vt:lpstr>
      <vt:lpstr>Immersive General Sessions</vt:lpstr>
      <vt:lpstr>Immersive General Sessions</vt:lpstr>
      <vt:lpstr>Immersive General Sessions</vt:lpstr>
      <vt:lpstr>Collaborative &amp; Input Focused Advisory Board Setups</vt:lpstr>
      <vt:lpstr>Trade Show / Resource Fair </vt:lpstr>
      <vt:lpstr>Production Enhancements</vt:lpstr>
      <vt:lpstr>AVD Broadcast &amp; Virtual Event Support Features</vt:lpstr>
      <vt:lpstr>™</vt:lpstr>
      <vt:lpstr>™</vt:lpstr>
      <vt:lpstr>™</vt:lpstr>
      <vt:lpstr>Style Frames</vt:lpstr>
      <vt:lpstr>Theme Integration </vt:lpstr>
      <vt:lpstr>AVD Broadcast &amp; Virtual Event Support – On The Road</vt:lpstr>
      <vt:lpstr>AVD Saves You Time</vt:lpstr>
      <vt:lpstr>AVD Value For Your Dollar</vt:lpstr>
      <vt:lpstr>Conclusion</vt:lpstr>
      <vt:lpstr>Testimonials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Logan Gelik</dc:creator>
  <cp:lastModifiedBy>Steve Levin</cp:lastModifiedBy>
  <cp:revision>285</cp:revision>
  <dcterms:created xsi:type="dcterms:W3CDTF">2020-05-07T16:55:42Z</dcterms:created>
  <dcterms:modified xsi:type="dcterms:W3CDTF">2023-06-27T19:45:17Z</dcterms:modified>
</cp:coreProperties>
</file>